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8" r:id="rId3"/>
    <p:sldId id="259" r:id="rId4"/>
    <p:sldId id="262" r:id="rId5"/>
    <p:sldId id="263" r:id="rId6"/>
    <p:sldId id="265" r:id="rId7"/>
    <p:sldId id="261" r:id="rId8"/>
    <p:sldId id="266" r:id="rId9"/>
    <p:sldId id="271"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5" autoAdjust="0"/>
    <p:restoredTop sz="94660"/>
  </p:normalViewPr>
  <p:slideViewPr>
    <p:cSldViewPr snapToGrid="0" snapToObjects="1">
      <p:cViewPr>
        <p:scale>
          <a:sx n="150" d="100"/>
          <a:sy n="150" d="100"/>
        </p:scale>
        <p:origin x="144"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D8F97-07F7-CA46-9B17-CF680D4984CF}" type="datetimeFigureOut">
              <a:rPr lang="en-US" smtClean="0"/>
              <a:pPr/>
              <a:t>5/2/12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0CBCB-DF6F-F349-8F04-422947B4319E}" type="slidenum">
              <a:rPr lang="en-US" smtClean="0"/>
              <a:pPr/>
              <a:t>‹#›</a:t>
            </a:fld>
            <a:endParaRPr lang="en-US"/>
          </a:p>
        </p:txBody>
      </p:sp>
    </p:spTree>
    <p:extLst>
      <p:ext uri="{BB962C8B-B14F-4D97-AF65-F5344CB8AC3E}">
        <p14:creationId xmlns:p14="http://schemas.microsoft.com/office/powerpoint/2010/main" val="713414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does not tread lightly</a:t>
            </a:r>
            <a:r>
              <a:rPr lang="en-US" baseline="0" dirty="0" smtClean="0"/>
              <a:t> into the black hole of </a:t>
            </a:r>
            <a:r>
              <a:rPr lang="en-US" baseline="0" dirty="0" err="1" smtClean="0"/>
              <a:t>orthopaedics</a:t>
            </a:r>
            <a:r>
              <a:rPr lang="en-US" baseline="0" dirty="0" smtClean="0"/>
              <a:t>.  </a:t>
            </a:r>
            <a:r>
              <a:rPr lang="en-US" dirty="0" smtClean="0"/>
              <a:t>The</a:t>
            </a:r>
            <a:r>
              <a:rPr lang="en-US" baseline="0" dirty="0" smtClean="0"/>
              <a:t> objective of this presentation is to describe a new theory for the etiology for anterior knee pain.</a:t>
            </a:r>
          </a:p>
          <a:p>
            <a:r>
              <a:rPr lang="en-US" sz="1200" b="1" i="0" u="none" strike="noStrike" kern="1200" baseline="0" dirty="0" smtClean="0">
                <a:solidFill>
                  <a:schemeClr val="tx1"/>
                </a:solidFill>
                <a:latin typeface="+mn-lt"/>
                <a:ea typeface="+mn-ea"/>
                <a:cs typeface="+mn-cs"/>
              </a:rPr>
              <a:t>The Link between the Structure and Function of the Infrapatellar Plica and Anterior Knee Pain</a:t>
            </a:r>
            <a:endParaRPr lang="en-US" dirty="0"/>
          </a:p>
        </p:txBody>
      </p:sp>
      <p:sp>
        <p:nvSpPr>
          <p:cNvPr id="4" name="Slide Number Placeholder 3"/>
          <p:cNvSpPr>
            <a:spLocks noGrp="1"/>
          </p:cNvSpPr>
          <p:nvPr>
            <p:ph type="sldNum" sz="quarter" idx="10"/>
          </p:nvPr>
        </p:nvSpPr>
        <p:spPr/>
        <p:txBody>
          <a:bodyPr/>
          <a:lstStyle/>
          <a:p>
            <a:fld id="{DB227595-E0A6-CD45-99CB-0D94D3D592B4}" type="slidenum">
              <a:rPr lang="en-US" smtClean="0"/>
              <a:pPr/>
              <a:t>1</a:t>
            </a:fld>
            <a:endParaRPr lang="en-US"/>
          </a:p>
        </p:txBody>
      </p:sp>
    </p:spTree>
    <p:extLst>
      <p:ext uri="{BB962C8B-B14F-4D97-AF65-F5344CB8AC3E}">
        <p14:creationId xmlns:p14="http://schemas.microsoft.com/office/powerpoint/2010/main" val="12476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0CBCB-DF6F-F349-8F04-422947B4319E}" type="slidenum">
              <a:rPr lang="en-US" smtClean="0"/>
              <a:pPr/>
              <a:t>2</a:t>
            </a:fld>
            <a:endParaRPr lang="en-US"/>
          </a:p>
        </p:txBody>
      </p:sp>
    </p:spTree>
    <p:extLst>
      <p:ext uri="{BB962C8B-B14F-4D97-AF65-F5344CB8AC3E}">
        <p14:creationId xmlns:p14="http://schemas.microsoft.com/office/powerpoint/2010/main" val="109574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7716B0-99FA-BD42-BF22-3CCD67A11A8C}" type="slidenum">
              <a:rPr lang="en-US" sz="1200"/>
              <a:pPr/>
              <a:t>4</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aseline="0" dirty="0" smtClean="0">
                <a:latin typeface="Arial" charset="0"/>
                <a:ea typeface="ＭＳ Ｐゴシック" charset="0"/>
                <a:cs typeface="ＭＳ Ｐゴシック" charset="0"/>
              </a:rPr>
              <a:t>Focus on the </a:t>
            </a:r>
            <a:r>
              <a:rPr lang="en-US" baseline="0" dirty="0" err="1" smtClean="0">
                <a:latin typeface="Arial" charset="0"/>
                <a:ea typeface="ＭＳ Ｐゴシック" charset="0"/>
                <a:cs typeface="ＭＳ Ｐゴシック" charset="0"/>
              </a:rPr>
              <a:t>plica</a:t>
            </a:r>
            <a:r>
              <a:rPr lang="en-US" baseline="0" dirty="0" smtClean="0">
                <a:latin typeface="Arial" charset="0"/>
                <a:ea typeface="ＭＳ Ｐゴシック" charset="0"/>
                <a:cs typeface="ＭＳ Ｐゴシック" charset="0"/>
              </a:rPr>
              <a:t> , which initially appears relaxed, then as the knee approaches extension it contacts the apex of the notch, appears to retract, and the fat pad is drawn firmly against the distal femur. In flexion in also seems to tighten.  There is definite mechanical contact with the femur as the knee toggles.</a:t>
            </a:r>
          </a:p>
          <a:p>
            <a:pPr eaLnBrk="1" hangingPunct="1"/>
            <a:r>
              <a:rPr lang="en-US" baseline="0"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27595-E0A6-CD45-99CB-0D94D3D592B4}" type="slidenum">
              <a:rPr lang="en-US" smtClean="0"/>
              <a:pPr/>
              <a:t>5</a:t>
            </a:fld>
            <a:endParaRPr lang="en-US"/>
          </a:p>
        </p:txBody>
      </p:sp>
    </p:spTree>
    <p:extLst>
      <p:ext uri="{BB962C8B-B14F-4D97-AF65-F5344CB8AC3E}">
        <p14:creationId xmlns:p14="http://schemas.microsoft.com/office/powerpoint/2010/main" val="227444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here is the histologic structure of the IPP: the top 2 slides show on the left that the femoral attachment of the IPP is ligament-like with </a:t>
            </a:r>
            <a:r>
              <a:rPr lang="en-US" baseline="0" dirty="0" err="1" smtClean="0"/>
              <a:t>fibrocartilagenous</a:t>
            </a:r>
            <a:r>
              <a:rPr lang="en-US" baseline="0" dirty="0" smtClean="0"/>
              <a:t> differentiation between the dense connective tissue above and cortical bone below.  On the top right is the dense connective tissue in cross-section of the the rope-like portion of the plica, identical to a ligament.  The insertion in the fat pad, its central body, is a finger-like splaying out of the connective </a:t>
            </a:r>
            <a:r>
              <a:rPr lang="en-US" dirty="0" smtClean="0"/>
              <a:t>tissue,</a:t>
            </a:r>
            <a:r>
              <a:rPr lang="en-US" baseline="0" dirty="0" smtClean="0"/>
              <a:t> which merges with the fibro-elastic elements of the fat pad.  The area is rich in tortuous vessels and nerves, implying capability of stretch.  </a:t>
            </a:r>
            <a:endParaRPr lang="en-US" dirty="0"/>
          </a:p>
        </p:txBody>
      </p:sp>
      <p:sp>
        <p:nvSpPr>
          <p:cNvPr id="4" name="Slide Number Placeholder 3"/>
          <p:cNvSpPr>
            <a:spLocks noGrp="1"/>
          </p:cNvSpPr>
          <p:nvPr>
            <p:ph type="sldNum" sz="quarter" idx="10"/>
          </p:nvPr>
        </p:nvSpPr>
        <p:spPr/>
        <p:txBody>
          <a:bodyPr/>
          <a:lstStyle/>
          <a:p>
            <a:fld id="{DB227595-E0A6-CD45-99CB-0D94D3D592B4}" type="slidenum">
              <a:rPr lang="en-US" smtClean="0"/>
              <a:pPr/>
              <a:t>6</a:t>
            </a:fld>
            <a:endParaRPr lang="en-US"/>
          </a:p>
        </p:txBody>
      </p:sp>
    </p:spTree>
    <p:extLst>
      <p:ext uri="{BB962C8B-B14F-4D97-AF65-F5344CB8AC3E}">
        <p14:creationId xmlns:p14="http://schemas.microsoft.com/office/powerpoint/2010/main" val="1149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pitchFamily="-109"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11209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3375064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187255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54824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325254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84078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99439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219711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43254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18308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fld id="{147A7332-FD03-F845-8B51-D9A19331EB5B}" type="datetimeFigureOut">
              <a:rPr lang="en-US" smtClean="0"/>
              <a:pPr/>
              <a:t>5/2/12</a:t>
            </a:fld>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D7DF4B1-FAC3-F74F-9F13-BB8C1C7C357A}" type="slidenum">
              <a:rPr lang="en-US" smtClean="0"/>
              <a:pPr/>
              <a:t>‹#›</a:t>
            </a:fld>
            <a:endParaRPr lang="en-US"/>
          </a:p>
        </p:txBody>
      </p:sp>
    </p:spTree>
    <p:extLst>
      <p:ext uri="{BB962C8B-B14F-4D97-AF65-F5344CB8AC3E}">
        <p14:creationId xmlns:p14="http://schemas.microsoft.com/office/powerpoint/2010/main" val="6750975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30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2800" b="1">
          <a:solidFill>
            <a:srgbClr val="FFFF00"/>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2800" b="1">
          <a:solidFill>
            <a:schemeClr val="tx2"/>
          </a:solidFill>
          <a:latin typeface="Arial" pitchFamily="-109" charset="0"/>
        </a:defRPr>
      </a:lvl6pPr>
      <a:lvl7pPr marL="914400" algn="ctr" rtl="0" eaLnBrk="1" fontAlgn="base" hangingPunct="1">
        <a:spcBef>
          <a:spcPct val="0"/>
        </a:spcBef>
        <a:spcAft>
          <a:spcPct val="0"/>
        </a:spcAft>
        <a:defRPr sz="2800" b="1">
          <a:solidFill>
            <a:schemeClr val="tx2"/>
          </a:solidFill>
          <a:latin typeface="Arial" pitchFamily="-109" charset="0"/>
        </a:defRPr>
      </a:lvl7pPr>
      <a:lvl8pPr marL="1371600" algn="ctr" rtl="0" eaLnBrk="1" fontAlgn="base" hangingPunct="1">
        <a:spcBef>
          <a:spcPct val="0"/>
        </a:spcBef>
        <a:spcAft>
          <a:spcPct val="0"/>
        </a:spcAft>
        <a:defRPr sz="2800" b="1">
          <a:solidFill>
            <a:schemeClr val="tx2"/>
          </a:solidFill>
          <a:latin typeface="Arial" pitchFamily="-109" charset="0"/>
        </a:defRPr>
      </a:lvl8pPr>
      <a:lvl9pPr marL="1828800" algn="ctr" rtl="0" eaLnBrk="1" fontAlgn="base" hangingPunct="1">
        <a:spcBef>
          <a:spcPct val="0"/>
        </a:spcBef>
        <a:spcAft>
          <a:spcPct val="0"/>
        </a:spcAft>
        <a:defRPr sz="2800" b="1">
          <a:solidFill>
            <a:schemeClr val="tx2"/>
          </a:solidFill>
          <a:latin typeface="Arial" pitchFamily="-109" charset="0"/>
        </a:defRPr>
      </a:lvl9pPr>
    </p:titleStyle>
    <p:bodyStyle>
      <a:lvl1pPr marL="342900" indent="-342900" algn="l" rtl="0" eaLnBrk="1" fontAlgn="base" hangingPunct="1">
        <a:spcBef>
          <a:spcPct val="20000"/>
        </a:spcBef>
        <a:spcAft>
          <a:spcPct val="0"/>
        </a:spcAft>
        <a:buClr>
          <a:schemeClr val="hlink"/>
        </a:buClr>
        <a:buSzPct val="65000"/>
        <a:buFont typeface="Wingdings" charset="0"/>
        <a:buChar char="n"/>
        <a:defRPr sz="2400">
          <a:solidFill>
            <a:schemeClr val="bg2">
              <a:lumMod val="20000"/>
              <a:lumOff val="80000"/>
            </a:schemeClr>
          </a:solidFill>
          <a:latin typeface="+mn-lt"/>
          <a:ea typeface="ＭＳ Ｐゴシック" pitchFamily="-109" charset="-128"/>
          <a:cs typeface="ＭＳ Ｐゴシック" pitchFamily="-109" charset="-128"/>
        </a:defRPr>
      </a:lvl1pPr>
      <a:lvl2pPr marL="742950" indent="-285750" algn="l" rtl="0" eaLnBrk="1" fontAlgn="base" hangingPunct="1">
        <a:spcBef>
          <a:spcPct val="20000"/>
        </a:spcBef>
        <a:spcAft>
          <a:spcPct val="0"/>
        </a:spcAft>
        <a:buClr>
          <a:schemeClr val="folHlink"/>
        </a:buClr>
        <a:buSzPct val="65000"/>
        <a:buFont typeface="Wingdings" charset="0"/>
        <a:buChar char="n"/>
        <a:defRPr sz="2000">
          <a:solidFill>
            <a:schemeClr val="tx1"/>
          </a:solidFill>
          <a:latin typeface="+mn-lt"/>
          <a:ea typeface="ＭＳ Ｐゴシック" pitchFamily="-109" charset="-128"/>
        </a:defRPr>
      </a:lvl2pPr>
      <a:lvl3pPr marL="1143000" indent="-228600" algn="l" rtl="0" eaLnBrk="1" fontAlgn="base" hangingPunct="1">
        <a:spcBef>
          <a:spcPct val="20000"/>
        </a:spcBef>
        <a:spcAft>
          <a:spcPct val="0"/>
        </a:spcAft>
        <a:buClr>
          <a:schemeClr val="hlink"/>
        </a:buClr>
        <a:buSzPct val="65000"/>
        <a:buFont typeface="Wingdings" charset="0"/>
        <a:buChar char="n"/>
        <a:defRPr>
          <a:solidFill>
            <a:schemeClr val="tx2">
              <a:lumMod val="75000"/>
            </a:schemeClr>
          </a:solidFill>
          <a:latin typeface="+mn-lt"/>
          <a:ea typeface="ＭＳ Ｐゴシック" pitchFamily="-109" charset="-128"/>
        </a:defRPr>
      </a:lvl3pPr>
      <a:lvl4pPr marL="1600200" indent="-228600" algn="l" rtl="0" eaLnBrk="1" fontAlgn="base" hangingPunct="1">
        <a:spcBef>
          <a:spcPct val="20000"/>
        </a:spcBef>
        <a:spcAft>
          <a:spcPct val="0"/>
        </a:spcAft>
        <a:buClr>
          <a:schemeClr val="folHlink"/>
        </a:buClr>
        <a:buSzPct val="65000"/>
        <a:buFont typeface="Wingdings" charset="0"/>
        <a:buChar char="n"/>
        <a:defRPr sz="1600">
          <a:solidFill>
            <a:schemeClr val="tx1"/>
          </a:solidFill>
          <a:latin typeface="+mn-lt"/>
          <a:ea typeface="ＭＳ Ｐゴシック" pitchFamily="-109" charset="-128"/>
        </a:defRPr>
      </a:lvl4pPr>
      <a:lvl5pPr marL="2057400" indent="-228600" algn="l" rtl="0" eaLnBrk="1" fontAlgn="base" hangingPunct="1">
        <a:spcBef>
          <a:spcPct val="20000"/>
        </a:spcBef>
        <a:spcAft>
          <a:spcPct val="0"/>
        </a:spcAft>
        <a:buClr>
          <a:schemeClr val="hlink"/>
        </a:buClr>
        <a:buSzPct val="65000"/>
        <a:buFont typeface="Wingdings" charset="0"/>
        <a:buChar char="n"/>
        <a:defRPr sz="14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Clr>
          <a:schemeClr val="hlink"/>
        </a:buClr>
        <a:buSzPct val="65000"/>
        <a:buFont typeface="Wingdings" pitchFamily="-109" charset="2"/>
        <a:buChar char="n"/>
        <a:defRPr sz="1400">
          <a:solidFill>
            <a:schemeClr val="tx1"/>
          </a:solidFill>
          <a:latin typeface="+mn-lt"/>
          <a:ea typeface="ＭＳ Ｐゴシック" pitchFamily="-109" charset="-128"/>
        </a:defRPr>
      </a:lvl6pPr>
      <a:lvl7pPr marL="2971800" indent="-228600" algn="l" rtl="0" eaLnBrk="1" fontAlgn="base" hangingPunct="1">
        <a:spcBef>
          <a:spcPct val="20000"/>
        </a:spcBef>
        <a:spcAft>
          <a:spcPct val="0"/>
        </a:spcAft>
        <a:buClr>
          <a:schemeClr val="hlink"/>
        </a:buClr>
        <a:buSzPct val="65000"/>
        <a:buFont typeface="Wingdings" pitchFamily="-109" charset="2"/>
        <a:buChar char="n"/>
        <a:defRPr sz="1400">
          <a:solidFill>
            <a:schemeClr val="tx1"/>
          </a:solidFill>
          <a:latin typeface="+mn-lt"/>
          <a:ea typeface="ＭＳ Ｐゴシック" pitchFamily="-109" charset="-128"/>
        </a:defRPr>
      </a:lvl7pPr>
      <a:lvl8pPr marL="3429000" indent="-228600" algn="l" rtl="0" eaLnBrk="1" fontAlgn="base" hangingPunct="1">
        <a:spcBef>
          <a:spcPct val="20000"/>
        </a:spcBef>
        <a:spcAft>
          <a:spcPct val="0"/>
        </a:spcAft>
        <a:buClr>
          <a:schemeClr val="hlink"/>
        </a:buClr>
        <a:buSzPct val="65000"/>
        <a:buFont typeface="Wingdings" pitchFamily="-109" charset="2"/>
        <a:buChar char="n"/>
        <a:defRPr sz="1400">
          <a:solidFill>
            <a:schemeClr val="tx1"/>
          </a:solidFill>
          <a:latin typeface="+mn-lt"/>
          <a:ea typeface="ＭＳ Ｐゴシック" pitchFamily="-109" charset="-128"/>
        </a:defRPr>
      </a:lvl8pPr>
      <a:lvl9pPr marL="3886200" indent="-228600" algn="l" rtl="0" eaLnBrk="1" fontAlgn="base" hangingPunct="1">
        <a:spcBef>
          <a:spcPct val="20000"/>
        </a:spcBef>
        <a:spcAft>
          <a:spcPct val="0"/>
        </a:spcAft>
        <a:buClr>
          <a:schemeClr val="hlink"/>
        </a:buClr>
        <a:buSzPct val="65000"/>
        <a:buFont typeface="Wingdings" pitchFamily="-109" charset="2"/>
        <a:buChar char="n"/>
        <a:defRPr sz="14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71715" y="67936"/>
            <a:ext cx="8182428" cy="2585676"/>
          </a:xfrm>
        </p:spPr>
        <p:txBody>
          <a:bodyPr>
            <a:normAutofit/>
          </a:bodyPr>
          <a:lstStyle/>
          <a:p>
            <a:r>
              <a:rPr lang="en-US" dirty="0"/>
              <a:t>The Link </a:t>
            </a:r>
            <a:r>
              <a:rPr lang="en-US" dirty="0" smtClean="0"/>
              <a:t>between the </a:t>
            </a:r>
            <a:r>
              <a:rPr lang="en-US" dirty="0"/>
              <a:t>Structure and Function of the Infrapatellar </a:t>
            </a:r>
            <a:r>
              <a:rPr lang="en-US" dirty="0" smtClean="0"/>
              <a:t>Plica</a:t>
            </a:r>
            <a:br>
              <a:rPr lang="en-US" dirty="0" smtClean="0"/>
            </a:br>
            <a:r>
              <a:rPr lang="en-US" dirty="0" smtClean="0"/>
              <a:t> </a:t>
            </a:r>
            <a:r>
              <a:rPr lang="en-US" dirty="0"/>
              <a:t>and Anterior Knee Pain</a:t>
            </a:r>
            <a:endParaRPr lang="en-US" dirty="0">
              <a:latin typeface="Franklin Gothic Medium"/>
              <a:cs typeface="Franklin Gothic Medium"/>
            </a:endParaRPr>
          </a:p>
        </p:txBody>
      </p:sp>
      <p:sp>
        <p:nvSpPr>
          <p:cNvPr id="3" name="Subtitle 2"/>
          <p:cNvSpPr>
            <a:spLocks noGrp="1"/>
          </p:cNvSpPr>
          <p:nvPr>
            <p:ph type="subTitle" sz="quarter" idx="1"/>
          </p:nvPr>
        </p:nvSpPr>
        <p:spPr>
          <a:xfrm>
            <a:off x="471715" y="2984501"/>
            <a:ext cx="8182427" cy="3615510"/>
          </a:xfrm>
        </p:spPr>
        <p:txBody>
          <a:bodyPr/>
          <a:lstStyle/>
          <a:p>
            <a:r>
              <a:rPr lang="en-US" sz="1800" b="1" dirty="0" smtClean="0">
                <a:solidFill>
                  <a:srgbClr val="D3D333"/>
                </a:solidFill>
                <a:latin typeface="Franklin Gothic Medium"/>
                <a:cs typeface="Franklin Gothic Medium"/>
              </a:rPr>
              <a:t>Thomas V. Smallman, MD</a:t>
            </a:r>
          </a:p>
          <a:p>
            <a:r>
              <a:rPr lang="en-US" sz="1800" b="1" dirty="0" smtClean="0">
                <a:solidFill>
                  <a:srgbClr val="FFFFFF"/>
                </a:solidFill>
                <a:latin typeface="Franklin Gothic Medium"/>
                <a:cs typeface="Franklin Gothic Medium"/>
              </a:rPr>
              <a:t>Upstate Medical University &amp; Auburn Community Hospital </a:t>
            </a:r>
          </a:p>
          <a:p>
            <a:endParaRPr lang="en-US" sz="1800" b="1" dirty="0" smtClean="0">
              <a:solidFill>
                <a:srgbClr val="FFFFFF"/>
              </a:solidFill>
              <a:latin typeface="Franklin Gothic Medium"/>
              <a:cs typeface="Franklin Gothic Medium"/>
            </a:endParaRPr>
          </a:p>
          <a:p>
            <a:r>
              <a:rPr lang="en-US" sz="1800" b="1" dirty="0" smtClean="0">
                <a:solidFill>
                  <a:srgbClr val="D3D333"/>
                </a:solidFill>
                <a:latin typeface="Franklin Gothic Medium"/>
                <a:cs typeface="Franklin Gothic Medium"/>
              </a:rPr>
              <a:t>Amos Race, PhD</a:t>
            </a:r>
          </a:p>
          <a:p>
            <a:r>
              <a:rPr lang="en-US" sz="1800" b="1" dirty="0" smtClean="0">
                <a:solidFill>
                  <a:srgbClr val="FFFFFF"/>
                </a:solidFill>
                <a:latin typeface="Franklin Gothic Medium"/>
                <a:cs typeface="Franklin Gothic Medium"/>
              </a:rPr>
              <a:t>Upstate Medical University, Syracuse, New York</a:t>
            </a:r>
          </a:p>
          <a:p>
            <a:endParaRPr lang="en-US" sz="1800" b="1" dirty="0" smtClean="0">
              <a:solidFill>
                <a:srgbClr val="D3D333"/>
              </a:solidFill>
              <a:latin typeface="Franklin Gothic Medium"/>
              <a:cs typeface="Franklin Gothic Medium"/>
            </a:endParaRPr>
          </a:p>
          <a:p>
            <a:r>
              <a:rPr lang="en-US" sz="1800" b="1" dirty="0" smtClean="0">
                <a:solidFill>
                  <a:srgbClr val="D3D333"/>
                </a:solidFill>
                <a:latin typeface="Franklin Gothic Medium"/>
                <a:cs typeface="Franklin Gothic Medium"/>
              </a:rPr>
              <a:t>Kris Shekitka, MD</a:t>
            </a:r>
          </a:p>
          <a:p>
            <a:r>
              <a:rPr lang="en-US" sz="1800" b="1" dirty="0" smtClean="0">
                <a:solidFill>
                  <a:srgbClr val="FFFFFF"/>
                </a:solidFill>
                <a:latin typeface="Franklin Gothic Medium"/>
                <a:cs typeface="Franklin Gothic Medium"/>
              </a:rPr>
              <a:t>St-Agnes </a:t>
            </a:r>
            <a:r>
              <a:rPr lang="en-US" sz="1800" b="1" dirty="0" err="1" smtClean="0">
                <a:solidFill>
                  <a:srgbClr val="FFFFFF"/>
                </a:solidFill>
                <a:latin typeface="Franklin Gothic Medium"/>
                <a:cs typeface="Franklin Gothic Medium"/>
              </a:rPr>
              <a:t>Hospital,Baltimore</a:t>
            </a:r>
            <a:r>
              <a:rPr lang="en-US" sz="1800" b="1" dirty="0" smtClean="0">
                <a:solidFill>
                  <a:srgbClr val="FFFFFF"/>
                </a:solidFill>
                <a:latin typeface="Franklin Gothic Medium"/>
                <a:cs typeface="Franklin Gothic Medium"/>
              </a:rPr>
              <a:t>, Maryland</a:t>
            </a:r>
          </a:p>
          <a:p>
            <a:endParaRPr lang="en-US" sz="1800" b="1" dirty="0" smtClean="0">
              <a:solidFill>
                <a:srgbClr val="FFFFFF"/>
              </a:solidFill>
              <a:latin typeface="Franklin Gothic Medium"/>
              <a:cs typeface="Franklin Gothic Medium"/>
            </a:endParaRPr>
          </a:p>
          <a:p>
            <a:r>
              <a:rPr lang="en-US" sz="1800" b="1" dirty="0">
                <a:solidFill>
                  <a:srgbClr val="D3D333"/>
                </a:solidFill>
                <a:latin typeface="Franklin Gothic Medium"/>
                <a:cs typeface="Franklin Gothic Medium"/>
              </a:rPr>
              <a:t>Ken Mann, PhD </a:t>
            </a:r>
            <a:endParaRPr lang="en-US" sz="1800" b="1" dirty="0">
              <a:solidFill>
                <a:srgbClr val="FFFFFF"/>
              </a:solidFill>
              <a:latin typeface="Franklin Gothic Medium"/>
              <a:cs typeface="Franklin Gothic Medium"/>
            </a:endParaRPr>
          </a:p>
          <a:p>
            <a:r>
              <a:rPr lang="en-US" sz="1800" b="1" dirty="0" smtClean="0">
                <a:solidFill>
                  <a:srgbClr val="FFFFFF"/>
                </a:solidFill>
                <a:latin typeface="Franklin Gothic Medium"/>
                <a:cs typeface="Franklin Gothic Medium"/>
              </a:rPr>
              <a:t>Upstate </a:t>
            </a:r>
            <a:r>
              <a:rPr lang="en-US" sz="1800" b="1" dirty="0">
                <a:solidFill>
                  <a:srgbClr val="FFFFFF"/>
                </a:solidFill>
                <a:latin typeface="Franklin Gothic Medium"/>
                <a:cs typeface="Franklin Gothic Medium"/>
              </a:rPr>
              <a:t>Medical University, Syracuse, New York</a:t>
            </a:r>
          </a:p>
          <a:p>
            <a:endParaRPr lang="en-US" sz="1800" b="1" dirty="0" smtClean="0">
              <a:solidFill>
                <a:srgbClr val="FFFFFF"/>
              </a:solidFill>
              <a:latin typeface="Franklin Gothic Medium"/>
              <a:cs typeface="Franklin Gothic Medium"/>
            </a:endParaRPr>
          </a:p>
          <a:p>
            <a:endParaRPr lang="en-US" sz="1800" b="1" dirty="0">
              <a:solidFill>
                <a:srgbClr val="D3D333"/>
              </a:solidFill>
              <a:latin typeface="Franklin Gothic Medium"/>
              <a:cs typeface="Franklin Gothic Medium"/>
            </a:endParaRPr>
          </a:p>
          <a:p>
            <a:endParaRPr lang="en-US" sz="2800" b="1" dirty="0">
              <a:solidFill>
                <a:srgbClr val="D3D333"/>
              </a:solidFill>
              <a:latin typeface="Franklin Gothic Medium"/>
              <a:cs typeface="Franklin Gothic Medium"/>
            </a:endParaRPr>
          </a:p>
        </p:txBody>
      </p:sp>
      <p:sp>
        <p:nvSpPr>
          <p:cNvPr id="9" name="Down Ribbon 8"/>
          <p:cNvSpPr/>
          <p:nvPr/>
        </p:nvSpPr>
        <p:spPr bwMode="auto">
          <a:xfrm>
            <a:off x="3802380" y="2653612"/>
            <a:ext cx="1379220" cy="139700"/>
          </a:xfrm>
          <a:prstGeom prst="ribbon">
            <a:avLst/>
          </a:prstGeom>
          <a:gradFill flip="none" rotWithShape="1">
            <a:gsLst>
              <a:gs pos="0">
                <a:schemeClr val="accent2">
                  <a:tint val="50000"/>
                  <a:satMod val="300000"/>
                  <a:alpha val="74000"/>
                </a:schemeClr>
              </a:gs>
              <a:gs pos="35000">
                <a:schemeClr val="accent2">
                  <a:tint val="37000"/>
                  <a:satMod val="300000"/>
                  <a:alpha val="74000"/>
                </a:schemeClr>
              </a:gs>
              <a:gs pos="100000">
                <a:schemeClr val="accent2">
                  <a:tint val="15000"/>
                  <a:satMod val="350000"/>
                  <a:alpha val="74000"/>
                </a:schemeClr>
              </a:gs>
            </a:gsLst>
            <a:lin ang="16200000" scaled="1"/>
            <a:tileRect/>
          </a:gradFill>
          <a:ln>
            <a:headEnd type="none" w="med" len="med"/>
            <a:tailEnd type="none" w="med" len="med"/>
          </a:ln>
          <a:effectLst>
            <a:glow rad="139700">
              <a:schemeClr val="accent6">
                <a:satMod val="175000"/>
                <a:alpha val="40000"/>
              </a:schemeClr>
            </a:glow>
            <a:outerShdw blurRad="40000" dist="20000" dir="5400000" rotWithShape="0">
              <a:srgbClr val="000000">
                <a:alpha val="38000"/>
              </a:srgbClr>
            </a:outerShdw>
            <a:reflection blurRad="6350" stA="50000" endA="300" endPos="90000" dir="5400000" sy="-100000" algn="bl" rotWithShape="0"/>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9865240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648"/>
            <a:ext cx="8229600" cy="395262"/>
          </a:xfrm>
        </p:spPr>
        <p:txBody>
          <a:bodyPr/>
          <a:lstStyle/>
          <a:p>
            <a:r>
              <a:rPr lang="en-US" sz="2000" dirty="0" smtClean="0"/>
              <a:t>TAKE HOME POINTS</a:t>
            </a:r>
            <a:endParaRPr lang="en-US" sz="2000" dirty="0"/>
          </a:p>
        </p:txBody>
      </p:sp>
      <p:sp>
        <p:nvSpPr>
          <p:cNvPr id="3" name="Content Placeholder 2"/>
          <p:cNvSpPr>
            <a:spLocks noGrp="1"/>
          </p:cNvSpPr>
          <p:nvPr>
            <p:ph idx="1"/>
          </p:nvPr>
        </p:nvSpPr>
        <p:spPr>
          <a:xfrm>
            <a:off x="457200" y="774224"/>
            <a:ext cx="8229600" cy="5886824"/>
          </a:xfrm>
        </p:spPr>
        <p:txBody>
          <a:bodyPr/>
          <a:lstStyle/>
          <a:p>
            <a:r>
              <a:rPr lang="en-US" sz="1100" dirty="0" smtClean="0">
                <a:solidFill>
                  <a:schemeClr val="tx1"/>
                </a:solidFill>
              </a:rPr>
              <a:t>Idiopathic AKP is associated with the following clinical scenarios:</a:t>
            </a:r>
          </a:p>
          <a:p>
            <a:pPr lvl="1"/>
            <a:r>
              <a:rPr lang="en-US" sz="1100" dirty="0" smtClean="0">
                <a:solidFill>
                  <a:schemeClr val="tx1"/>
                </a:solidFill>
              </a:rPr>
              <a:t>Adolescent AKP</a:t>
            </a:r>
          </a:p>
          <a:p>
            <a:pPr lvl="1"/>
            <a:r>
              <a:rPr lang="en-US" sz="1100" dirty="0" smtClean="0"/>
              <a:t>Overuse</a:t>
            </a:r>
          </a:p>
          <a:p>
            <a:pPr lvl="1"/>
            <a:r>
              <a:rPr lang="en-US" sz="1100" dirty="0"/>
              <a:t>K</a:t>
            </a:r>
            <a:r>
              <a:rPr lang="en-US" sz="1100" dirty="0" smtClean="0">
                <a:solidFill>
                  <a:schemeClr val="tx1"/>
                </a:solidFill>
              </a:rPr>
              <a:t>nee injury (ligament, meniscus, bone)</a:t>
            </a:r>
          </a:p>
          <a:p>
            <a:pPr lvl="1"/>
            <a:r>
              <a:rPr lang="en-US" sz="1100" dirty="0"/>
              <a:t>A</a:t>
            </a:r>
            <a:r>
              <a:rPr lang="en-US" sz="1100" dirty="0" smtClean="0"/>
              <a:t>CL reconstruction</a:t>
            </a:r>
          </a:p>
          <a:p>
            <a:pPr lvl="1"/>
            <a:r>
              <a:rPr lang="en-US" sz="1100" dirty="0"/>
              <a:t>I</a:t>
            </a:r>
            <a:r>
              <a:rPr lang="en-US" sz="1100" dirty="0" smtClean="0">
                <a:solidFill>
                  <a:schemeClr val="tx1"/>
                </a:solidFill>
              </a:rPr>
              <a:t>ntramedullary rodding </a:t>
            </a:r>
          </a:p>
          <a:p>
            <a:pPr marL="457200" lvl="1" indent="0">
              <a:buNone/>
            </a:pPr>
            <a:endParaRPr lang="en-US" sz="1100" dirty="0" smtClean="0">
              <a:solidFill>
                <a:schemeClr val="tx1"/>
              </a:solidFill>
            </a:endParaRPr>
          </a:p>
          <a:p>
            <a:r>
              <a:rPr lang="en-US" sz="1100" dirty="0" smtClean="0">
                <a:solidFill>
                  <a:schemeClr val="tx1"/>
                </a:solidFill>
              </a:rPr>
              <a:t>What initiates the pain in each is unclear.  In most,  cytokines associated with injury are elaborated in the unfolding dynamic</a:t>
            </a:r>
            <a:r>
              <a:rPr lang="en-US" sz="1100" u="sng" dirty="0" smtClean="0">
                <a:solidFill>
                  <a:schemeClr val="tx1"/>
                </a:solidFill>
              </a:rPr>
              <a:t>s</a:t>
            </a:r>
            <a:r>
              <a:rPr lang="en-US" sz="1100" dirty="0" smtClean="0">
                <a:solidFill>
                  <a:schemeClr val="tx1"/>
                </a:solidFill>
              </a:rPr>
              <a:t> of the healing process.  Inflammation then follows, creating the diathesis for pain.  In overuse, the concepts of neurogenic inflammation, induced by unaccustomed stretch, as espoused by M. </a:t>
            </a:r>
            <a:r>
              <a:rPr lang="en-US" sz="1100" dirty="0" err="1" smtClean="0">
                <a:solidFill>
                  <a:schemeClr val="tx1"/>
                </a:solidFill>
              </a:rPr>
              <a:t>Bohnsack</a:t>
            </a:r>
            <a:r>
              <a:rPr lang="en-US" sz="1100" baseline="30000" dirty="0" smtClean="0">
                <a:solidFill>
                  <a:schemeClr val="tx1"/>
                </a:solidFill>
              </a:rPr>
              <a:t> 13 </a:t>
            </a:r>
            <a:r>
              <a:rPr lang="en-US" sz="1100" dirty="0" smtClean="0">
                <a:solidFill>
                  <a:schemeClr val="tx1"/>
                </a:solidFill>
              </a:rPr>
              <a:t>may be the initiating factor.</a:t>
            </a:r>
          </a:p>
          <a:p>
            <a:pPr marL="0" indent="0">
              <a:buNone/>
            </a:pPr>
            <a:endParaRPr lang="en-US" sz="1100" dirty="0" smtClean="0">
              <a:solidFill>
                <a:schemeClr val="tx1"/>
              </a:solidFill>
            </a:endParaRPr>
          </a:p>
          <a:p>
            <a:r>
              <a:rPr lang="en-US" sz="1100" dirty="0" smtClean="0">
                <a:solidFill>
                  <a:schemeClr val="tx1"/>
                </a:solidFill>
              </a:rPr>
              <a:t>This study demonstrates a dynamic process of stretch and deformation of  the central FP and IPP not previously demonstrated.  These obligatory length changes arise because the IPP is not isometric.  Every cycle of knee motion imparts these forces</a:t>
            </a:r>
            <a:r>
              <a:rPr lang="en-US" sz="1100" u="sng" dirty="0" smtClean="0">
                <a:solidFill>
                  <a:schemeClr val="tx1"/>
                </a:solidFill>
              </a:rPr>
              <a:t> and constraints</a:t>
            </a:r>
            <a:r>
              <a:rPr lang="en-US" sz="1100" dirty="0" smtClean="0">
                <a:solidFill>
                  <a:schemeClr val="tx1"/>
                </a:solidFill>
              </a:rPr>
              <a:t> that arise in the deforming IPP directly to the femur on one end,  and to the central body of the fat pad on the other.  This region that has been shown by S. Dye to be pain-sensitive to direct mechanical pressure </a:t>
            </a:r>
            <a:r>
              <a:rPr lang="en-US" sz="1100" baseline="30000" dirty="0" smtClean="0">
                <a:solidFill>
                  <a:schemeClr val="tx1"/>
                </a:solidFill>
              </a:rPr>
              <a:t>10</a:t>
            </a:r>
            <a:r>
              <a:rPr lang="en-US" sz="1100" dirty="0" smtClean="0">
                <a:solidFill>
                  <a:schemeClr val="tx1"/>
                </a:solidFill>
              </a:rPr>
              <a:t>.  Indirect forces on the patella, not included in the current biomechanical force profiles for the knee, are likely present as a result of the distraction of the IPP and central body of the FP.  </a:t>
            </a:r>
          </a:p>
          <a:p>
            <a:pPr marL="0" indent="0">
              <a:buNone/>
            </a:pPr>
            <a:endParaRPr lang="en-US" sz="1100" dirty="0" smtClean="0">
              <a:solidFill>
                <a:schemeClr val="tx1"/>
              </a:solidFill>
            </a:endParaRPr>
          </a:p>
          <a:p>
            <a:r>
              <a:rPr lang="en-US" sz="1100" dirty="0" smtClean="0">
                <a:solidFill>
                  <a:schemeClr val="tx1"/>
                </a:solidFill>
              </a:rPr>
              <a:t>The synovial layer of the knee includes a fibrous network including synovial folds linking the extensor apparatus and the infrapatellar plica.  The microstructure of the central body of the fat pad reveals a structure whose connective tissue and neurovascular elements appear capable of stretch.  The infrapatellar plica is dense connective tissue with a force attenuating fibro-cartilagenous attachment on the femoral end, and the central body, equally adapted to force attenuation of the other.  The IPP is an intra-articular ligament that holds the central body of the fat pad captive against the end of the femur.</a:t>
            </a:r>
          </a:p>
          <a:p>
            <a:pPr marL="0" indent="0">
              <a:buNone/>
            </a:pPr>
            <a:endParaRPr lang="en-US" sz="1100" dirty="0" smtClean="0">
              <a:solidFill>
                <a:schemeClr val="tx1"/>
              </a:solidFill>
            </a:endParaRPr>
          </a:p>
          <a:p>
            <a:r>
              <a:rPr lang="en-US" sz="1100" dirty="0" smtClean="0">
                <a:solidFill>
                  <a:schemeClr val="tx1"/>
                </a:solidFill>
              </a:rPr>
              <a:t>Studies by  Kim , Boyd, </a:t>
            </a:r>
            <a:r>
              <a:rPr lang="en-US" sz="1100" dirty="0" err="1" smtClean="0">
                <a:solidFill>
                  <a:schemeClr val="tx1"/>
                </a:solidFill>
              </a:rPr>
              <a:t>Demirag</a:t>
            </a:r>
            <a:r>
              <a:rPr lang="en-US" sz="1100" dirty="0" smtClean="0">
                <a:solidFill>
                  <a:schemeClr val="tx1"/>
                </a:solidFill>
              </a:rPr>
              <a:t>, and Smallman have demonstrated that release of the femoral attachment of the non-isometric infrapatellar plica improves or eliminates the AKP in most.  This establishes the link between AKP and the infrapatellar plica.  The mechanism of pain relief may be, in part, the mechanical freeing of the painful central body, or may by related to denervation. Idiopathic anterior knee pain could be termed </a:t>
            </a:r>
            <a:r>
              <a:rPr lang="en-US" sz="1100" dirty="0" smtClean="0">
                <a:solidFill>
                  <a:srgbClr val="6CFFFF"/>
                </a:solidFill>
              </a:rPr>
              <a:t>the fat pad capture syndrome</a:t>
            </a:r>
            <a:r>
              <a:rPr lang="en-US" sz="1100" dirty="0" smtClean="0">
                <a:solidFill>
                  <a:schemeClr val="tx1"/>
                </a:solidFill>
              </a:rPr>
              <a:t>, reflecting this described link.</a:t>
            </a:r>
            <a:endParaRPr lang="en-US" sz="1100" dirty="0">
              <a:solidFill>
                <a:schemeClr val="tx1"/>
              </a:solidFill>
            </a:endParaRPr>
          </a:p>
          <a:p>
            <a:pPr rtl="1"/>
            <a:endParaRPr lang="en-US" sz="1100" b="1" dirty="0">
              <a:solidFill>
                <a:srgbClr val="FFFFFF"/>
              </a:solidFill>
            </a:endParaRPr>
          </a:p>
          <a:p>
            <a:pPr marL="0" indent="0">
              <a:buNone/>
            </a:pPr>
            <a:r>
              <a:rPr lang="en-US" sz="900" dirty="0" smtClean="0">
                <a:solidFill>
                  <a:srgbClr val="FFFFFF"/>
                </a:solidFill>
              </a:rPr>
              <a:t>13. </a:t>
            </a:r>
            <a:r>
              <a:rPr lang="en-US" sz="900" dirty="0" err="1" smtClean="0">
                <a:solidFill>
                  <a:srgbClr val="FFFFFF"/>
                </a:solidFill>
              </a:rPr>
              <a:t>Bohnsack</a:t>
            </a:r>
            <a:r>
              <a:rPr lang="en-US" sz="900" dirty="0" err="1">
                <a:solidFill>
                  <a:srgbClr val="FFFFFF"/>
                </a:solidFill>
              </a:rPr>
              <a:t>,M</a:t>
            </a:r>
            <a:r>
              <a:rPr lang="en-US" sz="900" dirty="0">
                <a:solidFill>
                  <a:srgbClr val="FFFFFF"/>
                </a:solidFill>
              </a:rPr>
              <a:t>.; </a:t>
            </a:r>
            <a:r>
              <a:rPr lang="en-US" sz="900" dirty="0" err="1">
                <a:solidFill>
                  <a:srgbClr val="FFFFFF"/>
                </a:solidFill>
              </a:rPr>
              <a:t>Meier,F</a:t>
            </a:r>
            <a:r>
              <a:rPr lang="en-US" sz="900" dirty="0">
                <a:solidFill>
                  <a:srgbClr val="FFFFFF"/>
                </a:solidFill>
              </a:rPr>
              <a:t>.; </a:t>
            </a:r>
            <a:r>
              <a:rPr lang="en-US" sz="900" dirty="0" err="1">
                <a:solidFill>
                  <a:srgbClr val="FFFFFF"/>
                </a:solidFill>
              </a:rPr>
              <a:t>Walter,G.F</a:t>
            </a:r>
            <a:r>
              <a:rPr lang="en-US" sz="900" dirty="0">
                <a:solidFill>
                  <a:srgbClr val="FFFFFF"/>
                </a:solidFill>
              </a:rPr>
              <a:t>.; </a:t>
            </a:r>
            <a:r>
              <a:rPr lang="en-US" sz="900" dirty="0" err="1">
                <a:solidFill>
                  <a:srgbClr val="FFFFFF"/>
                </a:solidFill>
              </a:rPr>
              <a:t>Hurschler,C</a:t>
            </a:r>
            <a:r>
              <a:rPr lang="en-US" sz="900" dirty="0">
                <a:solidFill>
                  <a:srgbClr val="FFFFFF"/>
                </a:solidFill>
              </a:rPr>
              <a:t>.; </a:t>
            </a:r>
            <a:r>
              <a:rPr lang="en-US" sz="900" dirty="0" err="1">
                <a:solidFill>
                  <a:srgbClr val="FFFFFF"/>
                </a:solidFill>
              </a:rPr>
              <a:t>Schmolke,S</a:t>
            </a:r>
            <a:r>
              <a:rPr lang="en-US" sz="900" dirty="0">
                <a:solidFill>
                  <a:srgbClr val="FFFFFF"/>
                </a:solidFill>
              </a:rPr>
              <a:t>.; </a:t>
            </a:r>
            <a:r>
              <a:rPr lang="en-US" sz="900" dirty="0" err="1">
                <a:solidFill>
                  <a:srgbClr val="FFFFFF"/>
                </a:solidFill>
              </a:rPr>
              <a:t>Wirth,C.J</a:t>
            </a:r>
            <a:r>
              <a:rPr lang="en-US" sz="900" dirty="0">
                <a:solidFill>
                  <a:srgbClr val="FFFFFF"/>
                </a:solidFill>
              </a:rPr>
              <a:t>.; </a:t>
            </a:r>
            <a:r>
              <a:rPr lang="en-US" sz="900" dirty="0" err="1">
                <a:solidFill>
                  <a:srgbClr val="FFFFFF"/>
                </a:solidFill>
              </a:rPr>
              <a:t>Ruhmann,</a:t>
            </a:r>
            <a:r>
              <a:rPr lang="en-US" sz="900" dirty="0" err="1" smtClean="0">
                <a:solidFill>
                  <a:srgbClr val="FFFFFF"/>
                </a:solidFill>
              </a:rPr>
              <a:t>O</a:t>
            </a:r>
            <a:r>
              <a:rPr lang="en-US" sz="900" dirty="0" smtClean="0">
                <a:solidFill>
                  <a:srgbClr val="FFFFFF"/>
                </a:solidFill>
              </a:rPr>
              <a:t>. Distribution </a:t>
            </a:r>
            <a:r>
              <a:rPr lang="en-US" sz="900" dirty="0">
                <a:solidFill>
                  <a:srgbClr val="FFFFFF"/>
                </a:solidFill>
              </a:rPr>
              <a:t>of substance-P nerves inside the infrapatellar fat pad and the adjacent synovial tissue: a </a:t>
            </a:r>
            <a:r>
              <a:rPr lang="en-US" sz="900" dirty="0" err="1">
                <a:solidFill>
                  <a:srgbClr val="FFFFFF"/>
                </a:solidFill>
              </a:rPr>
              <a:t>neurohistological</a:t>
            </a:r>
            <a:r>
              <a:rPr lang="en-US" sz="900" dirty="0">
                <a:solidFill>
                  <a:srgbClr val="FFFFFF"/>
                </a:solidFill>
              </a:rPr>
              <a:t> approach to anterior knee pain </a:t>
            </a:r>
            <a:r>
              <a:rPr lang="en-US" sz="900" dirty="0" smtClean="0">
                <a:solidFill>
                  <a:srgbClr val="FFFFFF"/>
                </a:solidFill>
              </a:rPr>
              <a:t>syndrome,</a:t>
            </a:r>
            <a:r>
              <a:rPr lang="en-US" sz="900" i="1" dirty="0" smtClean="0">
                <a:solidFill>
                  <a:srgbClr val="FFFFFF"/>
                </a:solidFill>
              </a:rPr>
              <a:t> </a:t>
            </a:r>
            <a:r>
              <a:rPr lang="en-US" sz="900" i="1" dirty="0" err="1" smtClean="0">
                <a:solidFill>
                  <a:schemeClr val="tx2">
                    <a:lumMod val="75000"/>
                  </a:schemeClr>
                </a:solidFill>
              </a:rPr>
              <a:t>Arch.Orthop.Trauma.Surg</a:t>
            </a:r>
            <a:r>
              <a:rPr lang="en-US" sz="900" dirty="0">
                <a:solidFill>
                  <a:schemeClr val="tx2">
                    <a:lumMod val="75000"/>
                  </a:schemeClr>
                </a:solidFill>
              </a:rPr>
              <a:t>., </a:t>
            </a:r>
            <a:r>
              <a:rPr lang="en-US" sz="900" dirty="0">
                <a:solidFill>
                  <a:srgbClr val="FFFFFF"/>
                </a:solidFill>
              </a:rPr>
              <a:t>2005 Nov, 125, 9, 592-597</a:t>
            </a:r>
          </a:p>
        </p:txBody>
      </p:sp>
    </p:spTree>
    <p:extLst>
      <p:ext uri="{BB962C8B-B14F-4D97-AF65-F5344CB8AC3E}">
        <p14:creationId xmlns:p14="http://schemas.microsoft.com/office/powerpoint/2010/main" val="10124092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3143"/>
          </a:xfrm>
        </p:spPr>
        <p:txBody>
          <a:bodyPr/>
          <a:lstStyle/>
          <a:p>
            <a:r>
              <a:rPr lang="en-US" sz="1800" dirty="0" smtClean="0"/>
              <a:t>INTRODUCTION</a:t>
            </a:r>
            <a:endParaRPr lang="en-US" sz="1800" dirty="0"/>
          </a:p>
        </p:txBody>
      </p:sp>
      <p:sp>
        <p:nvSpPr>
          <p:cNvPr id="3" name="Content Placeholder 2"/>
          <p:cNvSpPr>
            <a:spLocks noGrp="1"/>
          </p:cNvSpPr>
          <p:nvPr>
            <p:ph idx="1"/>
          </p:nvPr>
        </p:nvSpPr>
        <p:spPr>
          <a:xfrm>
            <a:off x="457200" y="679508"/>
            <a:ext cx="8229600" cy="6383400"/>
          </a:xfrm>
        </p:spPr>
        <p:txBody>
          <a:bodyPr/>
          <a:lstStyle/>
          <a:p>
            <a:pPr marL="0" indent="0">
              <a:buNone/>
            </a:pPr>
            <a:r>
              <a:rPr lang="en-US" sz="1200" b="1" i="1" dirty="0">
                <a:solidFill>
                  <a:srgbClr val="FFFF00"/>
                </a:solidFill>
              </a:rPr>
              <a:t>Background</a:t>
            </a:r>
            <a:r>
              <a:rPr lang="en-US" sz="1200" b="1" i="1" dirty="0" smtClean="0">
                <a:solidFill>
                  <a:srgbClr val="FFFF00"/>
                </a:solidFill>
              </a:rPr>
              <a:t> </a:t>
            </a:r>
            <a:r>
              <a:rPr lang="en-US" sz="1200" b="1" i="1" u="sng" dirty="0" smtClean="0">
                <a:solidFill>
                  <a:srgbClr val="FFFF00"/>
                </a:solidFill>
              </a:rPr>
              <a:t>Literature</a:t>
            </a:r>
            <a:endParaRPr lang="en-US" sz="1200" b="1" i="1" dirty="0" smtClean="0">
              <a:solidFill>
                <a:srgbClr val="FFFF00"/>
              </a:solidFill>
            </a:endParaRPr>
          </a:p>
          <a:p>
            <a:pPr marL="0" indent="0">
              <a:buNone/>
            </a:pPr>
            <a:r>
              <a:rPr lang="en-US" sz="1200" dirty="0" smtClean="0">
                <a:solidFill>
                  <a:srgbClr val="FFFFFF"/>
                </a:solidFill>
              </a:rPr>
              <a:t>In the German article </a:t>
            </a:r>
            <a:r>
              <a:rPr lang="en-US" sz="1200" i="1" dirty="0" smtClean="0">
                <a:solidFill>
                  <a:srgbClr val="FFFFFF"/>
                </a:solidFill>
              </a:rPr>
              <a:t>Die </a:t>
            </a:r>
            <a:r>
              <a:rPr lang="en-US" sz="1200" i="1" dirty="0" err="1" smtClean="0">
                <a:solidFill>
                  <a:srgbClr val="FFFFFF"/>
                </a:solidFill>
              </a:rPr>
              <a:t>Plica</a:t>
            </a:r>
            <a:r>
              <a:rPr lang="en-US" sz="1200" i="1" dirty="0" smtClean="0">
                <a:solidFill>
                  <a:srgbClr val="FFFFFF"/>
                </a:solidFill>
              </a:rPr>
              <a:t> </a:t>
            </a:r>
            <a:r>
              <a:rPr lang="en-US" sz="1200" i="1" dirty="0" err="1" smtClean="0">
                <a:solidFill>
                  <a:srgbClr val="FFFFFF"/>
                </a:solidFill>
              </a:rPr>
              <a:t>synovialis</a:t>
            </a:r>
            <a:r>
              <a:rPr lang="en-US" sz="1200" i="1" dirty="0" smtClean="0">
                <a:solidFill>
                  <a:srgbClr val="FFFFFF"/>
                </a:solidFill>
              </a:rPr>
              <a:t> </a:t>
            </a:r>
            <a:r>
              <a:rPr lang="en-US" sz="1200" i="1" dirty="0" err="1" smtClean="0">
                <a:solidFill>
                  <a:srgbClr val="FFFFFF"/>
                </a:solidFill>
              </a:rPr>
              <a:t>infrapatellaris</a:t>
            </a:r>
            <a:r>
              <a:rPr lang="en-US" sz="1200" i="1" dirty="0" smtClean="0">
                <a:solidFill>
                  <a:srgbClr val="FFFFFF"/>
                </a:solidFill>
              </a:rPr>
              <a:t> </a:t>
            </a:r>
            <a:r>
              <a:rPr lang="en-US" sz="1200" i="1" dirty="0" err="1" smtClean="0">
                <a:solidFill>
                  <a:srgbClr val="FFFFFF"/>
                </a:solidFill>
              </a:rPr>
              <a:t>beim</a:t>
            </a:r>
            <a:r>
              <a:rPr lang="en-US" sz="1200" i="1" dirty="0" smtClean="0">
                <a:solidFill>
                  <a:srgbClr val="FFFFFF"/>
                </a:solidFill>
              </a:rPr>
              <a:t> </a:t>
            </a:r>
            <a:r>
              <a:rPr lang="en-US" sz="1200" i="1" dirty="0" err="1" smtClean="0">
                <a:solidFill>
                  <a:srgbClr val="FFFFFF"/>
                </a:solidFill>
              </a:rPr>
              <a:t>Menschen</a:t>
            </a:r>
            <a:r>
              <a:rPr lang="en-US" sz="1200" i="1" dirty="0" smtClean="0">
                <a:solidFill>
                  <a:srgbClr val="FFFFFF"/>
                </a:solidFill>
              </a:rPr>
              <a:t> </a:t>
            </a:r>
            <a:r>
              <a:rPr lang="en-US" sz="1200" i="1" baseline="30000" dirty="0" smtClean="0">
                <a:solidFill>
                  <a:srgbClr val="FFFFFF"/>
                </a:solidFill>
              </a:rPr>
              <a:t>1  .</a:t>
            </a:r>
            <a:r>
              <a:rPr lang="en-US" sz="1200" i="1" dirty="0" smtClean="0">
                <a:solidFill>
                  <a:srgbClr val="FFFFFF"/>
                </a:solidFill>
              </a:rPr>
              <a:t>  </a:t>
            </a:r>
            <a:r>
              <a:rPr lang="en-US" sz="1200" dirty="0" smtClean="0">
                <a:solidFill>
                  <a:srgbClr val="FFFFFF"/>
                </a:solidFill>
              </a:rPr>
              <a:t>F. </a:t>
            </a:r>
            <a:r>
              <a:rPr lang="en-US" sz="1200" dirty="0" err="1" smtClean="0">
                <a:solidFill>
                  <a:srgbClr val="FFFFFF"/>
                </a:solidFill>
              </a:rPr>
              <a:t>Wachtler</a:t>
            </a:r>
            <a:r>
              <a:rPr lang="en-US" sz="1200" dirty="0" smtClean="0">
                <a:solidFill>
                  <a:srgbClr val="FFFFFF"/>
                </a:solidFill>
              </a:rPr>
              <a:t> described the teleology, gross anatomy,  histology of the </a:t>
            </a:r>
            <a:r>
              <a:rPr lang="en-US" sz="1200" dirty="0" err="1" smtClean="0">
                <a:solidFill>
                  <a:srgbClr val="FFFFFF"/>
                </a:solidFill>
              </a:rPr>
              <a:t>infrapatellar</a:t>
            </a:r>
            <a:r>
              <a:rPr lang="en-US" sz="1200" dirty="0" smtClean="0">
                <a:solidFill>
                  <a:srgbClr val="FFFFFF"/>
                </a:solidFill>
              </a:rPr>
              <a:t> </a:t>
            </a:r>
            <a:r>
              <a:rPr lang="en-US" sz="1200" dirty="0" err="1" smtClean="0">
                <a:solidFill>
                  <a:srgbClr val="FFFFFF"/>
                </a:solidFill>
              </a:rPr>
              <a:t>plica</a:t>
            </a:r>
            <a:r>
              <a:rPr lang="en-US" sz="1200" dirty="0" smtClean="0">
                <a:solidFill>
                  <a:srgbClr val="FFFFFF"/>
                </a:solidFill>
              </a:rPr>
              <a:t> (IPP) and discussed its function.  He injected the fat pad (FP) with radiographic contrast and concluded “…from a mechanical and teleological point of view, the IPP may have little relevance…”  He did not demonstrate the histology, nor the radiographic studies.  The IPP  has in the subsequent literature been described as a structure without a function, seemingly at odds with one of the tenets of nature that structure and function are intimately linked.  Typical comments include: </a:t>
            </a:r>
          </a:p>
          <a:p>
            <a:r>
              <a:rPr lang="en-US" sz="1200" dirty="0" smtClean="0">
                <a:solidFill>
                  <a:schemeClr val="tx2">
                    <a:lumMod val="90000"/>
                  </a:schemeClr>
                </a:solidFill>
              </a:rPr>
              <a:t> “…most </a:t>
            </a:r>
            <a:r>
              <a:rPr lang="en-US" sz="1200" dirty="0">
                <a:solidFill>
                  <a:schemeClr val="tx2">
                    <a:lumMod val="90000"/>
                  </a:schemeClr>
                </a:solidFill>
              </a:rPr>
              <a:t>recent literature on </a:t>
            </a:r>
            <a:r>
              <a:rPr lang="en-US" sz="1200" dirty="0" smtClean="0">
                <a:solidFill>
                  <a:schemeClr val="tx2">
                    <a:lumMod val="90000"/>
                  </a:schemeClr>
                </a:solidFill>
              </a:rPr>
              <a:t>the pathology </a:t>
            </a:r>
            <a:r>
              <a:rPr lang="en-US" sz="1200" dirty="0">
                <a:solidFill>
                  <a:schemeClr val="tx2">
                    <a:lumMod val="90000"/>
                  </a:schemeClr>
                </a:solidFill>
              </a:rPr>
              <a:t>of plica claims that the infrapatellar plica has </a:t>
            </a:r>
            <a:r>
              <a:rPr lang="en-US" sz="1200" dirty="0" smtClean="0">
                <a:solidFill>
                  <a:schemeClr val="tx2">
                    <a:lumMod val="90000"/>
                  </a:schemeClr>
                </a:solidFill>
              </a:rPr>
              <a:t>little clinical </a:t>
            </a:r>
            <a:r>
              <a:rPr lang="en-US" sz="1200" dirty="0">
                <a:solidFill>
                  <a:schemeClr val="tx2">
                    <a:lumMod val="90000"/>
                  </a:schemeClr>
                </a:solidFill>
              </a:rPr>
              <a:t>relevance and does not cause </a:t>
            </a:r>
            <a:r>
              <a:rPr lang="en-US" sz="1200" dirty="0" smtClean="0">
                <a:solidFill>
                  <a:schemeClr val="tx2">
                    <a:lumMod val="90000"/>
                  </a:schemeClr>
                </a:solidFill>
              </a:rPr>
              <a:t>symptoms…”</a:t>
            </a:r>
            <a:r>
              <a:rPr lang="en-US" sz="1200" baseline="30000" dirty="0" smtClean="0">
                <a:solidFill>
                  <a:schemeClr val="tx2">
                    <a:lumMod val="90000"/>
                  </a:schemeClr>
                </a:solidFill>
                <a:cs typeface="Franklin Gothic Medium"/>
              </a:rPr>
              <a:t>2</a:t>
            </a:r>
          </a:p>
          <a:p>
            <a:r>
              <a:rPr lang="en-US" sz="1200" i="1" dirty="0">
                <a:solidFill>
                  <a:schemeClr val="tx2">
                    <a:lumMod val="90000"/>
                  </a:schemeClr>
                </a:solidFill>
                <a:cs typeface="Franklin Gothic Medium"/>
              </a:rPr>
              <a:t>“…</a:t>
            </a:r>
            <a:r>
              <a:rPr lang="en-US" sz="1200" dirty="0">
                <a:solidFill>
                  <a:schemeClr val="tx2">
                    <a:lumMod val="90000"/>
                  </a:schemeClr>
                </a:solidFill>
                <a:cs typeface="Franklin Gothic Medium"/>
              </a:rPr>
              <a:t>It</a:t>
            </a:r>
            <a:r>
              <a:rPr lang="en-US" sz="1200" i="1" dirty="0">
                <a:solidFill>
                  <a:schemeClr val="tx2">
                    <a:lumMod val="90000"/>
                  </a:schemeClr>
                </a:solidFill>
                <a:cs typeface="Franklin Gothic Medium"/>
              </a:rPr>
              <a:t> </a:t>
            </a:r>
            <a:r>
              <a:rPr lang="en-US" sz="1200" dirty="0">
                <a:solidFill>
                  <a:schemeClr val="tx2">
                    <a:lumMod val="90000"/>
                  </a:schemeClr>
                </a:solidFill>
                <a:cs typeface="Franklin Gothic Medium"/>
              </a:rPr>
              <a:t>is generally agreed that the infrapatellar plica does not cause symptoms…</a:t>
            </a:r>
            <a:r>
              <a:rPr lang="en-US" sz="1200" b="1" dirty="0">
                <a:solidFill>
                  <a:schemeClr val="tx2">
                    <a:lumMod val="90000"/>
                  </a:schemeClr>
                </a:solidFill>
                <a:cs typeface="Franklin Gothic Medium"/>
              </a:rPr>
              <a:t>” </a:t>
            </a:r>
            <a:r>
              <a:rPr lang="en-US" sz="1200" b="1" baseline="30000" dirty="0" smtClean="0">
                <a:solidFill>
                  <a:schemeClr val="tx2">
                    <a:lumMod val="90000"/>
                  </a:schemeClr>
                </a:solidFill>
                <a:cs typeface="Franklin Gothic Medium"/>
              </a:rPr>
              <a:t>3,4</a:t>
            </a:r>
          </a:p>
          <a:p>
            <a:pPr marL="0" indent="0">
              <a:buNone/>
            </a:pPr>
            <a:endParaRPr lang="en-US" sz="1200" b="1" baseline="30000" dirty="0">
              <a:solidFill>
                <a:schemeClr val="tx2">
                  <a:lumMod val="90000"/>
                </a:schemeClr>
              </a:solidFill>
              <a:cs typeface="Franklin Gothic Medium"/>
            </a:endParaRPr>
          </a:p>
          <a:p>
            <a:pPr marL="0" indent="0">
              <a:buNone/>
            </a:pPr>
            <a:r>
              <a:rPr lang="en-US" sz="1200" b="1" dirty="0" smtClean="0">
                <a:solidFill>
                  <a:srgbClr val="FFFF00"/>
                </a:solidFill>
                <a:cs typeface="Franklin Gothic Medium"/>
              </a:rPr>
              <a:t>Clinical Concept</a:t>
            </a:r>
          </a:p>
          <a:p>
            <a:pPr marL="0" indent="0">
              <a:buNone/>
            </a:pPr>
            <a:r>
              <a:rPr lang="en-US" sz="1200" dirty="0" smtClean="0">
                <a:solidFill>
                  <a:srgbClr val="FFFFFF"/>
                </a:solidFill>
                <a:cs typeface="Franklin Gothic Medium"/>
              </a:rPr>
              <a:t>Interestingly, releasing the femoral insertion of the IPP improves idiopathic anterior knee pain (AKP) in most.  This observation </a:t>
            </a:r>
            <a:r>
              <a:rPr lang="en-US" sz="1200" dirty="0">
                <a:solidFill>
                  <a:srgbClr val="FFFFFF"/>
                </a:solidFill>
                <a:cs typeface="Franklin Gothic Medium"/>
              </a:rPr>
              <a:t>is supported by </a:t>
            </a:r>
            <a:r>
              <a:rPr lang="en-US" sz="1200" dirty="0" smtClean="0">
                <a:solidFill>
                  <a:srgbClr val="FFFFFF"/>
                </a:solidFill>
                <a:cs typeface="Franklin Gothic Medium"/>
              </a:rPr>
              <a:t>4 </a:t>
            </a:r>
            <a:r>
              <a:rPr lang="en-US" sz="1200" dirty="0">
                <a:solidFill>
                  <a:srgbClr val="FFFFFF"/>
                </a:solidFill>
                <a:cs typeface="Franklin Gothic Medium"/>
              </a:rPr>
              <a:t>reports on small series of patients</a:t>
            </a:r>
          </a:p>
          <a:p>
            <a:pPr lvl="1"/>
            <a:r>
              <a:rPr lang="en-US" sz="1200" dirty="0">
                <a:cs typeface="Franklin Gothic Medium"/>
              </a:rPr>
              <a:t>Boyd</a:t>
            </a:r>
            <a:r>
              <a:rPr lang="en-US" sz="1200" dirty="0" smtClean="0">
                <a:cs typeface="Franklin Gothic Medium"/>
              </a:rPr>
              <a:t>:  12 </a:t>
            </a:r>
            <a:r>
              <a:rPr lang="en-US" sz="1200" dirty="0">
                <a:cs typeface="Franklin Gothic Medium"/>
              </a:rPr>
              <a:t>patients, 12 </a:t>
            </a:r>
            <a:r>
              <a:rPr lang="en-US" sz="1200" dirty="0" smtClean="0">
                <a:cs typeface="Franklin Gothic Medium"/>
              </a:rPr>
              <a:t>knees </a:t>
            </a:r>
            <a:r>
              <a:rPr lang="en-US" sz="1200" baseline="30000" dirty="0" smtClean="0">
                <a:cs typeface="Franklin Gothic Medium"/>
              </a:rPr>
              <a:t>2</a:t>
            </a:r>
            <a:endParaRPr lang="en-US" sz="1200" dirty="0">
              <a:cs typeface="Franklin Gothic Medium"/>
            </a:endParaRPr>
          </a:p>
          <a:p>
            <a:pPr lvl="1"/>
            <a:r>
              <a:rPr lang="en-US" sz="1200" dirty="0" err="1">
                <a:cs typeface="Franklin Gothic Medium"/>
              </a:rPr>
              <a:t>Demirag</a:t>
            </a:r>
            <a:r>
              <a:rPr lang="en-US" sz="1200" dirty="0">
                <a:cs typeface="Franklin Gothic Medium"/>
              </a:rPr>
              <a:t>:  </a:t>
            </a:r>
            <a:r>
              <a:rPr lang="en-US" sz="1200" dirty="0" smtClean="0">
                <a:cs typeface="Franklin Gothic Medium"/>
              </a:rPr>
              <a:t>14 </a:t>
            </a:r>
            <a:r>
              <a:rPr lang="en-US" sz="1200" dirty="0">
                <a:cs typeface="Franklin Gothic Medium"/>
              </a:rPr>
              <a:t>patients, 14 </a:t>
            </a:r>
            <a:r>
              <a:rPr lang="en-US" sz="1200" dirty="0" smtClean="0">
                <a:cs typeface="Franklin Gothic Medium"/>
              </a:rPr>
              <a:t>knees</a:t>
            </a:r>
            <a:r>
              <a:rPr lang="en-US" sz="1200" baseline="30000" dirty="0" smtClean="0">
                <a:cs typeface="Franklin Gothic Medium"/>
              </a:rPr>
              <a:t>5</a:t>
            </a:r>
            <a:endParaRPr lang="en-US" sz="1200" dirty="0">
              <a:cs typeface="Franklin Gothic Medium"/>
            </a:endParaRPr>
          </a:p>
          <a:p>
            <a:pPr lvl="1"/>
            <a:r>
              <a:rPr lang="en-US" sz="1200" dirty="0">
                <a:cs typeface="Franklin Gothic Medium"/>
              </a:rPr>
              <a:t>Kim: </a:t>
            </a:r>
            <a:r>
              <a:rPr lang="en-US" sz="1200" i="1" dirty="0" smtClean="0">
                <a:cs typeface="Franklin Gothic Medium"/>
              </a:rPr>
              <a:t> </a:t>
            </a:r>
            <a:r>
              <a:rPr lang="en-US" sz="1200" dirty="0">
                <a:cs typeface="Franklin Gothic Medium"/>
              </a:rPr>
              <a:t>2 separate reports</a:t>
            </a:r>
            <a:r>
              <a:rPr lang="en-US" sz="1200" dirty="0" smtClean="0">
                <a:cs typeface="Franklin Gothic Medium"/>
              </a:rPr>
              <a:t>, </a:t>
            </a:r>
            <a:r>
              <a:rPr lang="en-US" sz="1200" dirty="0">
                <a:cs typeface="Franklin Gothic Medium"/>
              </a:rPr>
              <a:t>3 patients,  3 knees </a:t>
            </a:r>
            <a:r>
              <a:rPr lang="en-US" sz="1200" baseline="30000" dirty="0" smtClean="0">
                <a:cs typeface="Franklin Gothic Medium"/>
              </a:rPr>
              <a:t>6,7</a:t>
            </a:r>
            <a:endParaRPr lang="en-US" sz="1200" dirty="0">
              <a:cs typeface="Franklin Gothic Medium"/>
            </a:endParaRPr>
          </a:p>
          <a:p>
            <a:pPr lvl="1"/>
            <a:r>
              <a:rPr lang="en-US" sz="1200" dirty="0" smtClean="0">
                <a:solidFill>
                  <a:schemeClr val="tx1"/>
                </a:solidFill>
                <a:cs typeface="Franklin Gothic Medium"/>
              </a:rPr>
              <a:t>E</a:t>
            </a:r>
            <a:r>
              <a:rPr lang="en-US" sz="1200" dirty="0">
                <a:solidFill>
                  <a:schemeClr val="tx1"/>
                </a:solidFill>
                <a:cs typeface="Franklin Gothic Medium"/>
              </a:rPr>
              <a:t>-Poster </a:t>
            </a:r>
            <a:r>
              <a:rPr lang="en-US" sz="1200" dirty="0" smtClean="0">
                <a:solidFill>
                  <a:schemeClr val="tx1"/>
                </a:solidFill>
                <a:cs typeface="Franklin Gothic Medium"/>
              </a:rPr>
              <a:t># </a:t>
            </a:r>
            <a:r>
              <a:rPr lang="en-US" sz="1200" dirty="0" smtClean="0">
                <a:solidFill>
                  <a:schemeClr val="tx1"/>
                </a:solidFill>
              </a:rPr>
              <a:t>EFORT12</a:t>
            </a:r>
            <a:r>
              <a:rPr lang="en-US" sz="1200" dirty="0">
                <a:solidFill>
                  <a:schemeClr val="tx1"/>
                </a:solidFill>
              </a:rPr>
              <a:t>-</a:t>
            </a:r>
            <a:r>
              <a:rPr lang="en-US" sz="1200" dirty="0" smtClean="0">
                <a:solidFill>
                  <a:schemeClr val="tx1"/>
                </a:solidFill>
              </a:rPr>
              <a:t>5557</a:t>
            </a:r>
            <a:r>
              <a:rPr lang="en-US" sz="1200" dirty="0">
                <a:solidFill>
                  <a:schemeClr val="tx1"/>
                </a:solidFill>
                <a:cs typeface="Franklin Gothic Medium"/>
              </a:rPr>
              <a:t> </a:t>
            </a:r>
            <a:r>
              <a:rPr lang="en-US" sz="1200" dirty="0" smtClean="0">
                <a:solidFill>
                  <a:schemeClr val="tx1"/>
                </a:solidFill>
                <a:cs typeface="Franklin Gothic Medium"/>
              </a:rPr>
              <a:t>reports </a:t>
            </a:r>
            <a:r>
              <a:rPr lang="en-US" sz="1200" dirty="0">
                <a:solidFill>
                  <a:schemeClr val="tx1"/>
                </a:solidFill>
                <a:cs typeface="Franklin Gothic Medium"/>
              </a:rPr>
              <a:t>that in adolescent AKP, release of the IPP benefits </a:t>
            </a:r>
            <a:r>
              <a:rPr lang="en-US" sz="1200" dirty="0" smtClean="0">
                <a:cs typeface="Franklin Gothic Medium"/>
              </a:rPr>
              <a:t>84</a:t>
            </a:r>
            <a:r>
              <a:rPr lang="en-US" sz="1200" dirty="0" smtClean="0">
                <a:solidFill>
                  <a:schemeClr val="tx1"/>
                </a:solidFill>
                <a:cs typeface="Franklin Gothic Medium"/>
              </a:rPr>
              <a:t>% </a:t>
            </a:r>
            <a:r>
              <a:rPr lang="en-US" sz="1200" dirty="0">
                <a:solidFill>
                  <a:schemeClr val="tx1"/>
                </a:solidFill>
                <a:cs typeface="Franklin Gothic Medium"/>
              </a:rPr>
              <a:t>(44 of 49 knees in 35 </a:t>
            </a:r>
            <a:r>
              <a:rPr lang="en-US" sz="1200" dirty="0" smtClean="0">
                <a:solidFill>
                  <a:schemeClr val="tx1"/>
                </a:solidFill>
                <a:cs typeface="Franklin Gothic Medium"/>
              </a:rPr>
              <a:t>patients who had failed conservative management with a mean F/U of  64 months</a:t>
            </a:r>
            <a:endParaRPr lang="en-US" sz="800" dirty="0" smtClean="0">
              <a:solidFill>
                <a:schemeClr val="tx1"/>
              </a:solidFill>
              <a:cs typeface="Franklin Gothic Medium"/>
            </a:endParaRPr>
          </a:p>
          <a:p>
            <a:pPr marL="0" indent="0">
              <a:buNone/>
            </a:pPr>
            <a:endParaRPr lang="en-US" sz="1200" dirty="0" smtClean="0">
              <a:solidFill>
                <a:schemeClr val="tx1"/>
              </a:solidFill>
              <a:cs typeface="Franklin Gothic Medium"/>
            </a:endParaRPr>
          </a:p>
          <a:p>
            <a:pPr marL="0" indent="0">
              <a:buNone/>
            </a:pPr>
            <a:r>
              <a:rPr lang="en-US" sz="1200" dirty="0" smtClean="0">
                <a:solidFill>
                  <a:srgbClr val="FFFF00"/>
                </a:solidFill>
                <a:cs typeface="Franklin Gothic Medium"/>
              </a:rPr>
              <a:t>The Dilemma</a:t>
            </a:r>
          </a:p>
          <a:p>
            <a:pPr marL="0" indent="0">
              <a:buNone/>
            </a:pPr>
            <a:r>
              <a:rPr lang="en-US" sz="1200" dirty="0" smtClean="0">
                <a:solidFill>
                  <a:schemeClr val="tx1"/>
                </a:solidFill>
                <a:cs typeface="Franklin Gothic Medium"/>
              </a:rPr>
              <a:t>There is a paradox: on the one hand the simple procedure of releasing the IPP helps AKP;  on the other, the literature suggests that the IPP is an embryonic remnant, a synovial fold of no clinical significance.</a:t>
            </a:r>
          </a:p>
          <a:p>
            <a:pPr marL="0" indent="0">
              <a:buNone/>
            </a:pPr>
            <a:endParaRPr lang="en-US" sz="1200" dirty="0">
              <a:solidFill>
                <a:schemeClr val="tx1"/>
              </a:solidFill>
              <a:latin typeface="Calibri"/>
              <a:cs typeface="Calibri"/>
            </a:endParaRPr>
          </a:p>
          <a:p>
            <a:pPr>
              <a:buFont typeface="+mj-lt"/>
              <a:buAutoNum type="arabicPeriod"/>
            </a:pPr>
            <a:r>
              <a:rPr lang="en-US" sz="800" i="1" dirty="0" smtClean="0">
                <a:solidFill>
                  <a:schemeClr val="tx1"/>
                </a:solidFill>
                <a:latin typeface="Calibri"/>
                <a:cs typeface="Calibri"/>
              </a:rPr>
              <a:t> </a:t>
            </a:r>
            <a:r>
              <a:rPr lang="en-US" sz="800" b="1" dirty="0" err="1">
                <a:latin typeface="Calibri"/>
                <a:cs typeface="Calibri"/>
              </a:rPr>
              <a:t>Wachtler</a:t>
            </a:r>
            <a:r>
              <a:rPr lang="en-US" sz="800" b="1" dirty="0">
                <a:latin typeface="Calibri"/>
                <a:cs typeface="Calibri"/>
              </a:rPr>
              <a:t>: Die Plica </a:t>
            </a:r>
            <a:r>
              <a:rPr lang="en-US" sz="800" b="1" dirty="0" err="1">
                <a:latin typeface="Calibri"/>
                <a:cs typeface="Calibri"/>
              </a:rPr>
              <a:t>Synovialis</a:t>
            </a:r>
            <a:r>
              <a:rPr lang="en-US" sz="800" b="1" dirty="0">
                <a:latin typeface="Calibri"/>
                <a:cs typeface="Calibri"/>
              </a:rPr>
              <a:t> </a:t>
            </a:r>
            <a:r>
              <a:rPr lang="en-US" sz="800" b="1" dirty="0" err="1">
                <a:latin typeface="Calibri"/>
                <a:cs typeface="Calibri"/>
              </a:rPr>
              <a:t>infrapatellaris</a:t>
            </a:r>
            <a:r>
              <a:rPr lang="en-US" sz="800" b="1" dirty="0">
                <a:latin typeface="Calibri"/>
                <a:cs typeface="Calibri"/>
              </a:rPr>
              <a:t> </a:t>
            </a:r>
            <a:r>
              <a:rPr lang="en-US" sz="800" b="1" dirty="0" err="1">
                <a:latin typeface="Calibri"/>
                <a:cs typeface="Calibri"/>
              </a:rPr>
              <a:t>beim</a:t>
            </a:r>
            <a:r>
              <a:rPr lang="en-US" sz="800" b="1" dirty="0">
                <a:latin typeface="Calibri"/>
                <a:cs typeface="Calibri"/>
              </a:rPr>
              <a:t> Menschen, </a:t>
            </a:r>
            <a:r>
              <a:rPr lang="en-US" sz="800" b="1" i="1" dirty="0" err="1">
                <a:solidFill>
                  <a:srgbClr val="66FFFF"/>
                </a:solidFill>
                <a:latin typeface="Calibri"/>
                <a:cs typeface="Calibri"/>
              </a:rPr>
              <a:t>Acta</a:t>
            </a:r>
            <a:r>
              <a:rPr lang="en-US" sz="800" b="1" i="1" dirty="0">
                <a:solidFill>
                  <a:srgbClr val="66FFFF"/>
                </a:solidFill>
                <a:latin typeface="Calibri"/>
                <a:cs typeface="Calibri"/>
              </a:rPr>
              <a:t> </a:t>
            </a:r>
            <a:r>
              <a:rPr lang="en-US" sz="800" b="1" i="1" dirty="0" err="1">
                <a:solidFill>
                  <a:srgbClr val="66FFFF"/>
                </a:solidFill>
                <a:latin typeface="Calibri"/>
                <a:cs typeface="Calibri"/>
              </a:rPr>
              <a:t>Anat</a:t>
            </a:r>
            <a:r>
              <a:rPr lang="en-US" sz="800" b="1" i="1" dirty="0">
                <a:solidFill>
                  <a:srgbClr val="66FFFF"/>
                </a:solidFill>
                <a:latin typeface="Calibri"/>
                <a:cs typeface="Calibri"/>
              </a:rPr>
              <a:t> (Basel), </a:t>
            </a:r>
            <a:r>
              <a:rPr lang="en-US" sz="800" dirty="0">
                <a:latin typeface="Calibri"/>
                <a:cs typeface="Calibri"/>
              </a:rPr>
              <a:t>1979;104:451-459.</a:t>
            </a:r>
          </a:p>
          <a:p>
            <a:pPr>
              <a:buFont typeface="+mj-lt"/>
              <a:buAutoNum type="arabicPeriod"/>
            </a:pPr>
            <a:r>
              <a:rPr lang="en-US" sz="800" dirty="0">
                <a:latin typeface="Calibri"/>
                <a:cs typeface="Calibri"/>
              </a:rPr>
              <a:t>Boyd CR, </a:t>
            </a:r>
            <a:r>
              <a:rPr lang="en-US" sz="800" dirty="0" err="1">
                <a:latin typeface="Calibri"/>
                <a:cs typeface="Calibri"/>
              </a:rPr>
              <a:t>Eakin</a:t>
            </a:r>
            <a:r>
              <a:rPr lang="en-US" sz="800" dirty="0">
                <a:latin typeface="Calibri"/>
                <a:cs typeface="Calibri"/>
              </a:rPr>
              <a:t> C, Matheson GO. Infrapatellar plica as a cause of anterior knee pain. </a:t>
            </a:r>
            <a:r>
              <a:rPr lang="en-US" sz="800" i="1" dirty="0">
                <a:solidFill>
                  <a:schemeClr val="tx2">
                    <a:lumMod val="50000"/>
                  </a:schemeClr>
                </a:solidFill>
                <a:latin typeface="Calibri"/>
                <a:cs typeface="Calibri"/>
              </a:rPr>
              <a:t>Clinical Journal of Sport Medicine</a:t>
            </a:r>
            <a:r>
              <a:rPr lang="en-US" sz="800" dirty="0">
                <a:solidFill>
                  <a:schemeClr val="tx2">
                    <a:lumMod val="50000"/>
                  </a:schemeClr>
                </a:solidFill>
                <a:latin typeface="Calibri"/>
                <a:cs typeface="Calibri"/>
              </a:rPr>
              <a:t>. </a:t>
            </a:r>
            <a:r>
              <a:rPr lang="en-US" sz="800" dirty="0">
                <a:latin typeface="Calibri"/>
                <a:cs typeface="Calibri"/>
              </a:rPr>
              <a:t>2005;15:98-103.</a:t>
            </a:r>
          </a:p>
          <a:p>
            <a:pPr>
              <a:buFont typeface="+mj-lt"/>
              <a:buAutoNum type="arabicPeriod"/>
            </a:pPr>
            <a:r>
              <a:rPr lang="en-US" sz="800" b="1" dirty="0" err="1">
                <a:latin typeface="Calibri"/>
                <a:cs typeface="Calibri"/>
              </a:rPr>
              <a:t>Hardaker</a:t>
            </a:r>
            <a:r>
              <a:rPr lang="en-US" sz="800" b="1" dirty="0">
                <a:latin typeface="Calibri"/>
                <a:cs typeface="Calibri"/>
              </a:rPr>
              <a:t> W, et al:  Diagnosis and treatment of the plica syndrome of the knee. </a:t>
            </a:r>
            <a:r>
              <a:rPr lang="en-US" sz="800" b="1" i="1" dirty="0">
                <a:solidFill>
                  <a:srgbClr val="66FFFF"/>
                </a:solidFill>
                <a:latin typeface="Calibri"/>
                <a:cs typeface="Calibri"/>
              </a:rPr>
              <a:t>J Bone Joint </a:t>
            </a:r>
            <a:r>
              <a:rPr lang="en-US" sz="800" b="1" i="1" dirty="0" err="1">
                <a:solidFill>
                  <a:srgbClr val="66FFFF"/>
                </a:solidFill>
                <a:latin typeface="Calibri"/>
                <a:cs typeface="Calibri"/>
              </a:rPr>
              <a:t>Surg</a:t>
            </a:r>
            <a:r>
              <a:rPr lang="en-US" sz="800" b="1" i="1" dirty="0">
                <a:solidFill>
                  <a:srgbClr val="66FFFF"/>
                </a:solidFill>
                <a:latin typeface="Calibri"/>
                <a:cs typeface="Calibri"/>
              </a:rPr>
              <a:t> Am </a:t>
            </a:r>
            <a:r>
              <a:rPr lang="en-US" sz="800" b="1" dirty="0">
                <a:latin typeface="Calibri"/>
                <a:cs typeface="Calibri"/>
              </a:rPr>
              <a:t>1980</a:t>
            </a:r>
          </a:p>
          <a:p>
            <a:pPr>
              <a:buFont typeface="+mj-lt"/>
              <a:buAutoNum type="arabicPeriod"/>
            </a:pPr>
            <a:r>
              <a:rPr lang="en-US" sz="800" b="1" dirty="0" err="1">
                <a:latin typeface="Calibri"/>
                <a:cs typeface="Calibri"/>
              </a:rPr>
              <a:t>O’Dwyer</a:t>
            </a:r>
            <a:r>
              <a:rPr lang="en-US" sz="800" b="1" dirty="0">
                <a:latin typeface="Calibri"/>
                <a:cs typeface="Calibri"/>
              </a:rPr>
              <a:t> KJ, Peace PK. The Plica Syndrome </a:t>
            </a:r>
            <a:r>
              <a:rPr lang="en-US" sz="800" b="1" i="1" dirty="0">
                <a:solidFill>
                  <a:srgbClr val="66FFFF"/>
                </a:solidFill>
                <a:latin typeface="Calibri"/>
                <a:cs typeface="Calibri"/>
              </a:rPr>
              <a:t>Injury </a:t>
            </a:r>
            <a:r>
              <a:rPr lang="en-US" sz="800" b="1" dirty="0">
                <a:latin typeface="Calibri"/>
                <a:cs typeface="Calibri"/>
              </a:rPr>
              <a:t>1988, 19, Issue 5: 350-352</a:t>
            </a:r>
          </a:p>
          <a:p>
            <a:pPr>
              <a:buFont typeface="+mj-lt"/>
              <a:buAutoNum type="arabicPeriod"/>
            </a:pPr>
            <a:r>
              <a:rPr lang="en-US" sz="800" dirty="0" err="1">
                <a:latin typeface="Calibri"/>
                <a:cs typeface="Calibri"/>
              </a:rPr>
              <a:t>Demirag</a:t>
            </a:r>
            <a:r>
              <a:rPr lang="en-US" sz="800" dirty="0">
                <a:latin typeface="Calibri"/>
                <a:cs typeface="Calibri"/>
              </a:rPr>
              <a:t>, B; </a:t>
            </a:r>
            <a:r>
              <a:rPr lang="en-US" sz="800" dirty="0" err="1">
                <a:latin typeface="Calibri"/>
                <a:cs typeface="Calibri"/>
              </a:rPr>
              <a:t>Ozturk</a:t>
            </a:r>
            <a:r>
              <a:rPr lang="en-US" sz="800" dirty="0">
                <a:latin typeface="Calibri"/>
                <a:cs typeface="Calibri"/>
              </a:rPr>
              <a:t>, C; </a:t>
            </a:r>
            <a:r>
              <a:rPr lang="en-US" sz="800" dirty="0" err="1">
                <a:latin typeface="Calibri"/>
                <a:cs typeface="Calibri"/>
              </a:rPr>
              <a:t>Karakayali</a:t>
            </a:r>
            <a:r>
              <a:rPr lang="en-US" sz="800" dirty="0">
                <a:latin typeface="Calibri"/>
                <a:cs typeface="Calibri"/>
              </a:rPr>
              <a:t> K. Symptomatic infrapatellar plica. Knee </a:t>
            </a:r>
            <a:r>
              <a:rPr lang="en-US" sz="800" dirty="0" err="1">
                <a:latin typeface="Calibri"/>
                <a:cs typeface="Calibri"/>
              </a:rPr>
              <a:t>Surg</a:t>
            </a:r>
            <a:r>
              <a:rPr lang="en-US" sz="800" dirty="0">
                <a:latin typeface="Calibri"/>
                <a:cs typeface="Calibri"/>
              </a:rPr>
              <a:t> Sports </a:t>
            </a:r>
            <a:r>
              <a:rPr lang="en-US" sz="800" dirty="0" err="1">
                <a:latin typeface="Calibri"/>
                <a:cs typeface="Calibri"/>
              </a:rPr>
              <a:t>Traumatol</a:t>
            </a:r>
            <a:r>
              <a:rPr lang="en-US" sz="800" dirty="0">
                <a:latin typeface="Calibri"/>
                <a:cs typeface="Calibri"/>
              </a:rPr>
              <a:t> </a:t>
            </a:r>
            <a:r>
              <a:rPr lang="en-US" sz="800" dirty="0" err="1">
                <a:latin typeface="Calibri"/>
                <a:cs typeface="Calibri"/>
              </a:rPr>
              <a:t>Arthrosc</a:t>
            </a:r>
            <a:r>
              <a:rPr lang="en-US" sz="800" dirty="0">
                <a:latin typeface="Calibri"/>
                <a:cs typeface="Calibri"/>
              </a:rPr>
              <a:t> 2006,14: 156–160</a:t>
            </a:r>
          </a:p>
          <a:p>
            <a:pPr>
              <a:buFont typeface="+mj-lt"/>
              <a:buAutoNum type="arabicPeriod"/>
            </a:pPr>
            <a:r>
              <a:rPr lang="en-US" sz="800" b="1" dirty="0">
                <a:latin typeface="Calibri"/>
                <a:cs typeface="Calibri"/>
              </a:rPr>
              <a:t>Kim, SJ, Chloe; </a:t>
            </a:r>
            <a:r>
              <a:rPr lang="en-US" sz="800" dirty="0">
                <a:latin typeface="Calibri"/>
                <a:cs typeface="Calibri"/>
              </a:rPr>
              <a:t>Pathological Infrapatellar Plica: A Report of Two Cases and Literature Review. </a:t>
            </a:r>
            <a:r>
              <a:rPr lang="en-US" sz="800" i="1" dirty="0">
                <a:solidFill>
                  <a:schemeClr val="tx2">
                    <a:lumMod val="75000"/>
                  </a:schemeClr>
                </a:solidFill>
                <a:latin typeface="Calibri"/>
                <a:cs typeface="Calibri"/>
              </a:rPr>
              <a:t>Arthroscopy: The Journal of Arthroscopic and Related Surgery</a:t>
            </a:r>
            <a:r>
              <a:rPr lang="en-US" sz="800" dirty="0">
                <a:latin typeface="Calibri"/>
                <a:cs typeface="Calibri"/>
              </a:rPr>
              <a:t>, 1996, </a:t>
            </a:r>
            <a:r>
              <a:rPr lang="en-US" sz="800" dirty="0" err="1">
                <a:latin typeface="Calibri"/>
                <a:cs typeface="Calibri"/>
              </a:rPr>
              <a:t>Vol</a:t>
            </a:r>
            <a:r>
              <a:rPr lang="en-US" sz="800" dirty="0">
                <a:latin typeface="Calibri"/>
                <a:cs typeface="Calibri"/>
              </a:rPr>
              <a:t> 12, No 2: 236-239</a:t>
            </a:r>
          </a:p>
          <a:p>
            <a:pPr>
              <a:buFont typeface="+mj-lt"/>
              <a:buAutoNum type="arabicPeriod"/>
            </a:pPr>
            <a:r>
              <a:rPr lang="en-US" sz="800" dirty="0">
                <a:latin typeface="Calibri"/>
                <a:cs typeface="Calibri"/>
              </a:rPr>
              <a:t>Kim SJ, Kim JY, Lee JW, Pathologic Infrapatellar Plica</a:t>
            </a:r>
            <a:r>
              <a:rPr lang="en-US" sz="800" dirty="0">
                <a:solidFill>
                  <a:srgbClr val="6CFFFF"/>
                </a:solidFill>
                <a:latin typeface="Calibri"/>
                <a:cs typeface="Calibri"/>
              </a:rPr>
              <a:t>. </a:t>
            </a:r>
            <a:r>
              <a:rPr lang="en-US" sz="800" i="1" dirty="0">
                <a:solidFill>
                  <a:srgbClr val="6CFFFF"/>
                </a:solidFill>
                <a:latin typeface="Calibri"/>
                <a:cs typeface="Calibri"/>
              </a:rPr>
              <a:t>Arthroscopy: The Journal of Arthroscopic and Related Surgery</a:t>
            </a:r>
            <a:r>
              <a:rPr lang="en-US" sz="800" i="1" dirty="0">
                <a:latin typeface="Calibri"/>
                <a:cs typeface="Calibri"/>
              </a:rPr>
              <a:t>, </a:t>
            </a:r>
            <a:r>
              <a:rPr lang="en-US" sz="800" dirty="0">
                <a:latin typeface="Calibri"/>
                <a:cs typeface="Calibri"/>
              </a:rPr>
              <a:t>2002, </a:t>
            </a:r>
            <a:r>
              <a:rPr lang="en-US" sz="800" dirty="0" err="1">
                <a:latin typeface="Calibri"/>
                <a:cs typeface="Calibri"/>
              </a:rPr>
              <a:t>Vol</a:t>
            </a:r>
            <a:r>
              <a:rPr lang="en-US" sz="800" dirty="0">
                <a:latin typeface="Calibri"/>
                <a:cs typeface="Calibri"/>
              </a:rPr>
              <a:t> 18, No 5: </a:t>
            </a:r>
            <a:r>
              <a:rPr lang="en-US" sz="800" dirty="0" err="1" smtClean="0">
                <a:latin typeface="Calibri"/>
                <a:cs typeface="Calibri"/>
              </a:rPr>
              <a:t>pp</a:t>
            </a:r>
            <a:r>
              <a:rPr lang="en-US" sz="800" dirty="0" smtClean="0">
                <a:latin typeface="Calibri"/>
                <a:cs typeface="Calibri"/>
              </a:rPr>
              <a:t> 1 - 5 </a:t>
            </a:r>
            <a:endParaRPr lang="en-US" sz="800" dirty="0">
              <a:latin typeface="Calibri"/>
              <a:cs typeface="Calibri"/>
            </a:endParaRPr>
          </a:p>
          <a:p>
            <a:pPr marL="0" indent="0">
              <a:buNone/>
            </a:pPr>
            <a:r>
              <a:rPr lang="en-US" sz="1200" i="1" dirty="0" smtClean="0">
                <a:solidFill>
                  <a:schemeClr val="tx1"/>
                </a:solidFill>
                <a:cs typeface="Franklin Gothic Medium"/>
              </a:rPr>
              <a:t> </a:t>
            </a:r>
          </a:p>
          <a:p>
            <a:endParaRPr lang="en-US" sz="1200" i="1" dirty="0">
              <a:solidFill>
                <a:schemeClr val="tx1"/>
              </a:solidFill>
              <a:cs typeface="Franklin Gothic Medium"/>
            </a:endParaRPr>
          </a:p>
          <a:p>
            <a:endParaRPr lang="en-US" sz="1400" b="1" dirty="0" smtClean="0">
              <a:solidFill>
                <a:srgbClr val="FFFFFF"/>
              </a:solidFill>
            </a:endParaRPr>
          </a:p>
          <a:p>
            <a:pPr marL="0" indent="0">
              <a:buNone/>
            </a:pPr>
            <a:endParaRPr lang="en-US" sz="1400" b="1" dirty="0">
              <a:solidFill>
                <a:srgbClr val="FFFFFF"/>
              </a:solidFill>
            </a:endParaRPr>
          </a:p>
          <a:p>
            <a:pPr marL="0" indent="0">
              <a:buNone/>
            </a:pPr>
            <a:endParaRPr lang="en-US" sz="1400" dirty="0" smtClean="0">
              <a:solidFill>
                <a:srgbClr val="FFFFFF"/>
              </a:solidFill>
            </a:endParaRPr>
          </a:p>
          <a:p>
            <a:pPr marL="0" indent="0">
              <a:buNone/>
            </a:pPr>
            <a:endParaRPr lang="en-US" sz="1400" dirty="0">
              <a:solidFill>
                <a:srgbClr val="FFFFFF"/>
              </a:solidFill>
            </a:endParaRPr>
          </a:p>
          <a:p>
            <a:pPr marL="0" indent="0">
              <a:buNone/>
            </a:pPr>
            <a:endParaRPr lang="en-US" sz="1400" dirty="0">
              <a:solidFill>
                <a:srgbClr val="FFFFFF"/>
              </a:solidFill>
            </a:endParaRPr>
          </a:p>
          <a:p>
            <a:pPr marL="0" indent="0">
              <a:buNone/>
            </a:pPr>
            <a:endParaRPr lang="en-US" sz="1400" dirty="0" smtClean="0">
              <a:solidFill>
                <a:srgbClr val="FFFFFF"/>
              </a:solidFill>
            </a:endParaRPr>
          </a:p>
          <a:p>
            <a:pPr marL="0" indent="0">
              <a:buNone/>
            </a:pPr>
            <a:endParaRPr lang="en-US" sz="1400" dirty="0" smtClean="0">
              <a:solidFill>
                <a:srgbClr val="FFFFFF"/>
              </a:solidFill>
            </a:endParaRPr>
          </a:p>
          <a:p>
            <a:pPr marL="0" indent="0">
              <a:buNone/>
            </a:pPr>
            <a:endParaRPr lang="en-US" sz="1400" dirty="0">
              <a:solidFill>
                <a:srgbClr val="FFFFFF"/>
              </a:solidFill>
            </a:endParaRPr>
          </a:p>
          <a:p>
            <a:pPr marL="0" indent="0">
              <a:buNone/>
            </a:pPr>
            <a:endParaRPr lang="en-US" sz="1400" dirty="0" smtClean="0">
              <a:solidFill>
                <a:srgbClr val="FFFFFF"/>
              </a:solidFill>
            </a:endParaRPr>
          </a:p>
          <a:p>
            <a:pPr marL="0" indent="0">
              <a:buNone/>
            </a:pPr>
            <a:endParaRPr lang="en-US" sz="1400" dirty="0">
              <a:solidFill>
                <a:srgbClr val="FFFFFF"/>
              </a:solidFill>
            </a:endParaRPr>
          </a:p>
          <a:p>
            <a:pPr marL="0" indent="0">
              <a:buNone/>
            </a:pPr>
            <a:endParaRPr lang="en-US" sz="1400" dirty="0" smtClean="0">
              <a:solidFill>
                <a:srgbClr val="FFFFFF"/>
              </a:solidFill>
            </a:endParaRPr>
          </a:p>
          <a:p>
            <a:pPr marL="0" indent="0">
              <a:buNone/>
            </a:pPr>
            <a:endParaRPr lang="en-US" sz="1400" dirty="0">
              <a:solidFill>
                <a:srgbClr val="FFFFFF"/>
              </a:solidFill>
            </a:endParaRPr>
          </a:p>
        </p:txBody>
      </p:sp>
    </p:spTree>
    <p:extLst>
      <p:ext uri="{BB962C8B-B14F-4D97-AF65-F5344CB8AC3E}">
        <p14:creationId xmlns:p14="http://schemas.microsoft.com/office/powerpoint/2010/main" val="428533648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53"/>
            <a:ext cx="8229600" cy="530412"/>
          </a:xfrm>
        </p:spPr>
        <p:txBody>
          <a:bodyPr/>
          <a:lstStyle/>
          <a:p>
            <a:r>
              <a:rPr lang="en-US" sz="1600" dirty="0" smtClean="0"/>
              <a:t>INTRODUCTION</a:t>
            </a:r>
            <a:endParaRPr lang="en-US" sz="1600" dirty="0"/>
          </a:p>
        </p:txBody>
      </p:sp>
      <p:sp>
        <p:nvSpPr>
          <p:cNvPr id="3" name="Content Placeholder 2"/>
          <p:cNvSpPr>
            <a:spLocks noGrp="1"/>
          </p:cNvSpPr>
          <p:nvPr>
            <p:ph idx="1"/>
          </p:nvPr>
        </p:nvSpPr>
        <p:spPr>
          <a:xfrm>
            <a:off x="457200" y="543261"/>
            <a:ext cx="8229600" cy="6445623"/>
          </a:xfrm>
        </p:spPr>
        <p:txBody>
          <a:bodyPr/>
          <a:lstStyle/>
          <a:p>
            <a:pPr marL="0" indent="0">
              <a:buNone/>
            </a:pPr>
            <a:r>
              <a:rPr lang="en-US" sz="1200" dirty="0" smtClean="0">
                <a:solidFill>
                  <a:srgbClr val="FFFF00"/>
                </a:solidFill>
              </a:rPr>
              <a:t>Generation of the hypothesis</a:t>
            </a:r>
          </a:p>
          <a:p>
            <a:pPr marL="0" indent="0">
              <a:buNone/>
            </a:pPr>
            <a:r>
              <a:rPr lang="en-US" sz="1200" dirty="0">
                <a:solidFill>
                  <a:srgbClr val="FFFFFF"/>
                </a:solidFill>
                <a:latin typeface="Arial" charset="0"/>
                <a:ea typeface="ＭＳ Ｐゴシック" charset="0"/>
                <a:cs typeface="ＭＳ Ｐゴシック" charset="0"/>
              </a:rPr>
              <a:t>The objective of this study is to </a:t>
            </a:r>
            <a:r>
              <a:rPr lang="en-US" sz="1200" dirty="0" smtClean="0">
                <a:solidFill>
                  <a:srgbClr val="FFFFFF"/>
                </a:solidFill>
                <a:latin typeface="Arial" charset="0"/>
                <a:ea typeface="ＭＳ Ｐゴシック" charset="0"/>
                <a:cs typeface="ＭＳ Ｐゴシック" charset="0"/>
              </a:rPr>
              <a:t>explain </a:t>
            </a:r>
            <a:r>
              <a:rPr lang="en-US" sz="1200" dirty="0">
                <a:solidFill>
                  <a:srgbClr val="FFFFFF"/>
                </a:solidFill>
                <a:latin typeface="Arial" charset="0"/>
                <a:ea typeface="ＭＳ Ｐゴシック" charset="0"/>
                <a:cs typeface="ＭＳ Ｐゴシック" charset="0"/>
              </a:rPr>
              <a:t>how releasing the</a:t>
            </a:r>
            <a:r>
              <a:rPr lang="en-US" sz="1200" dirty="0" smtClean="0">
                <a:solidFill>
                  <a:srgbClr val="FFFFFF"/>
                </a:solidFill>
                <a:latin typeface="Arial" charset="0"/>
                <a:ea typeface="ＭＳ Ｐゴシック" charset="0"/>
                <a:cs typeface="ＭＳ Ｐゴシック" charset="0"/>
              </a:rPr>
              <a:t> </a:t>
            </a:r>
            <a:r>
              <a:rPr lang="en-US" sz="1200" u="sng" dirty="0" err="1" smtClean="0">
                <a:solidFill>
                  <a:srgbClr val="FFFFFF"/>
                </a:solidFill>
                <a:latin typeface="Arial" charset="0"/>
                <a:ea typeface="ＭＳ Ｐゴシック" charset="0"/>
                <a:cs typeface="ＭＳ Ｐゴシック" charset="0"/>
              </a:rPr>
              <a:t>infrapatellar</a:t>
            </a:r>
            <a:r>
              <a:rPr lang="en-US" sz="1200" u="sng" dirty="0" smtClean="0">
                <a:solidFill>
                  <a:srgbClr val="FFFFFF"/>
                </a:solidFill>
                <a:latin typeface="Arial" charset="0"/>
                <a:ea typeface="ＭＳ Ｐゴシック" charset="0"/>
                <a:cs typeface="ＭＳ Ｐゴシック" charset="0"/>
              </a:rPr>
              <a:t> </a:t>
            </a:r>
            <a:r>
              <a:rPr lang="en-US" sz="1200" u="sng" dirty="0" err="1" smtClean="0">
                <a:solidFill>
                  <a:srgbClr val="FFFFFF"/>
                </a:solidFill>
                <a:latin typeface="Arial" charset="0"/>
                <a:ea typeface="ＭＳ Ｐゴシック" charset="0"/>
                <a:cs typeface="ＭＳ Ｐゴシック" charset="0"/>
              </a:rPr>
              <a:t>plica</a:t>
            </a:r>
            <a:r>
              <a:rPr lang="en-US" sz="1200" u="sng" dirty="0" smtClean="0">
                <a:solidFill>
                  <a:srgbClr val="FFFFFF"/>
                </a:solidFill>
                <a:latin typeface="Arial" charset="0"/>
                <a:ea typeface="ＭＳ Ｐゴシック" charset="0"/>
                <a:cs typeface="ＭＳ Ｐゴシック" charset="0"/>
              </a:rPr>
              <a:t> (</a:t>
            </a:r>
            <a:r>
              <a:rPr lang="en-US" sz="1200" dirty="0" smtClean="0">
                <a:solidFill>
                  <a:srgbClr val="FFFFFF"/>
                </a:solidFill>
                <a:latin typeface="Arial" charset="0"/>
                <a:ea typeface="ＭＳ Ｐゴシック" charset="0"/>
                <a:cs typeface="ＭＳ Ｐゴシック" charset="0"/>
              </a:rPr>
              <a:t>IPP) </a:t>
            </a:r>
            <a:r>
              <a:rPr lang="en-US" sz="1200" dirty="0">
                <a:solidFill>
                  <a:srgbClr val="FFFFFF"/>
                </a:solidFill>
                <a:latin typeface="Arial" charset="0"/>
                <a:ea typeface="ＭＳ Ｐゴシック" charset="0"/>
                <a:cs typeface="ＭＳ Ｐゴシック" charset="0"/>
              </a:rPr>
              <a:t>eliminates AKP. </a:t>
            </a:r>
            <a:r>
              <a:rPr lang="en-US" sz="1200" dirty="0" smtClean="0">
                <a:solidFill>
                  <a:srgbClr val="FFFFFF"/>
                </a:solidFill>
                <a:latin typeface="Arial" charset="0"/>
                <a:ea typeface="ＭＳ Ｐゴシック" charset="0"/>
                <a:cs typeface="ＭＳ Ｐゴシック" charset="0"/>
              </a:rPr>
              <a:t> </a:t>
            </a:r>
            <a:r>
              <a:rPr lang="en-US" sz="1200" dirty="0">
                <a:solidFill>
                  <a:srgbClr val="FFFFFF"/>
                </a:solidFill>
                <a:latin typeface="Arial" charset="0"/>
                <a:ea typeface="ＭＳ Ｐゴシック" charset="0"/>
                <a:cs typeface="ＭＳ Ｐゴシック" charset="0"/>
              </a:rPr>
              <a:t>A</a:t>
            </a:r>
            <a:r>
              <a:rPr lang="en-US" sz="1200" dirty="0" smtClean="0">
                <a:solidFill>
                  <a:srgbClr val="FFFFFF"/>
                </a:solidFill>
                <a:latin typeface="Arial" charset="0"/>
                <a:ea typeface="ＭＳ Ｐゴシック" charset="0"/>
                <a:cs typeface="ＭＳ Ｐゴシック" charset="0"/>
              </a:rPr>
              <a:t>n initial review of the structure (gross anatomy and histology) of the synovial layer of the knee, including IPP and </a:t>
            </a:r>
            <a:r>
              <a:rPr lang="en-US" sz="1200" u="sng" dirty="0" smtClean="0">
                <a:solidFill>
                  <a:srgbClr val="FFFFFF"/>
                </a:solidFill>
                <a:latin typeface="Arial" charset="0"/>
                <a:ea typeface="ＭＳ Ｐゴシック" charset="0"/>
                <a:cs typeface="ＭＳ Ｐゴシック" charset="0"/>
              </a:rPr>
              <a:t>fat pad (</a:t>
            </a:r>
            <a:r>
              <a:rPr lang="en-US" sz="1200" dirty="0" smtClean="0">
                <a:solidFill>
                  <a:srgbClr val="FFFFFF"/>
                </a:solidFill>
                <a:latin typeface="Arial" charset="0"/>
                <a:ea typeface="ＭＳ Ｐゴシック" charset="0"/>
                <a:cs typeface="ＭＳ Ｐゴシック" charset="0"/>
              </a:rPr>
              <a:t>FP), is followed by physiologic experiments.  This review expands on </a:t>
            </a:r>
            <a:r>
              <a:rPr lang="en-US" sz="1200" dirty="0" err="1" smtClean="0">
                <a:solidFill>
                  <a:srgbClr val="FFFFFF"/>
                </a:solidFill>
                <a:latin typeface="Arial" charset="0"/>
                <a:ea typeface="ＭＳ Ｐゴシック" charset="0"/>
                <a:cs typeface="ＭＳ Ｐゴシック" charset="0"/>
              </a:rPr>
              <a:t>Wachtler’s</a:t>
            </a:r>
            <a:r>
              <a:rPr lang="en-US" sz="1200" dirty="0" smtClean="0">
                <a:solidFill>
                  <a:srgbClr val="FFFFFF"/>
                </a:solidFill>
                <a:latin typeface="Arial" charset="0"/>
                <a:ea typeface="ＭＳ Ｐゴシック" charset="0"/>
                <a:cs typeface="ＭＳ Ｐゴシック" charset="0"/>
              </a:rPr>
              <a:t> original anatomic and histologic observations.   The experiments involve repeating F. </a:t>
            </a:r>
            <a:r>
              <a:rPr lang="en-US" sz="1200" dirty="0" err="1" smtClean="0">
                <a:solidFill>
                  <a:srgbClr val="FFFFFF"/>
                </a:solidFill>
                <a:latin typeface="Arial" charset="0"/>
                <a:ea typeface="ＭＳ Ｐゴシック" charset="0"/>
                <a:cs typeface="ＭＳ Ｐゴシック" charset="0"/>
              </a:rPr>
              <a:t>Wachler’s</a:t>
            </a:r>
            <a:r>
              <a:rPr lang="en-US" sz="1200" dirty="0" smtClean="0">
                <a:solidFill>
                  <a:srgbClr val="FFFFFF"/>
                </a:solidFill>
                <a:latin typeface="Arial" charset="0"/>
                <a:ea typeface="ＭＳ Ｐゴシック" charset="0"/>
                <a:cs typeface="ＭＳ Ｐゴシック" charset="0"/>
              </a:rPr>
              <a:t> described injection of the FP, first in cadaver specimens, then in volunteers undergoing arthroscopy.  Analysis of the experiments allows development of the hypothesis.  The principle is to link structure and function at all levels.</a:t>
            </a:r>
          </a:p>
          <a:p>
            <a:pPr marL="0" indent="0">
              <a:buNone/>
            </a:pPr>
            <a:endParaRPr lang="en-US" sz="1200" dirty="0" smtClean="0">
              <a:solidFill>
                <a:srgbClr val="FFFFFF"/>
              </a:solidFill>
              <a:latin typeface="Arial" charset="0"/>
              <a:ea typeface="ＭＳ Ｐゴシック" charset="0"/>
              <a:cs typeface="ＭＳ Ｐゴシック" charset="0"/>
            </a:endParaRPr>
          </a:p>
          <a:p>
            <a:pPr marL="0" indent="0">
              <a:buNone/>
            </a:pPr>
            <a:r>
              <a:rPr lang="en-US" sz="1200" dirty="0" smtClean="0">
                <a:solidFill>
                  <a:srgbClr val="FFFF00"/>
                </a:solidFill>
                <a:latin typeface="Arial" charset="0"/>
                <a:ea typeface="ＭＳ Ｐゴシック" charset="0"/>
                <a:cs typeface="ＭＳ Ｐゴシック" charset="0"/>
              </a:rPr>
              <a:t>Sentinel Patient</a:t>
            </a:r>
          </a:p>
          <a:p>
            <a:pPr>
              <a:buNone/>
            </a:pPr>
            <a:r>
              <a:rPr lang="en-US" sz="1200" dirty="0" smtClean="0">
                <a:solidFill>
                  <a:schemeClr val="tx1"/>
                </a:solidFill>
                <a:latin typeface="Arial" charset="0"/>
                <a:ea typeface="ＭＳ Ｐゴシック" charset="0"/>
                <a:cs typeface="ＭＳ Ｐゴシック" charset="0"/>
              </a:rPr>
              <a:t>The original </a:t>
            </a:r>
            <a:r>
              <a:rPr lang="en-US" sz="1200" dirty="0">
                <a:solidFill>
                  <a:schemeClr val="tx1"/>
                </a:solidFill>
                <a:latin typeface="Arial" charset="0"/>
                <a:ea typeface="ＭＳ Ｐゴシック" charset="0"/>
                <a:cs typeface="ＭＳ Ｐゴシック" charset="0"/>
              </a:rPr>
              <a:t>concept arose during care of a sentinel patient, a </a:t>
            </a:r>
            <a:r>
              <a:rPr lang="en-US" sz="1200" dirty="0" smtClean="0">
                <a:solidFill>
                  <a:schemeClr val="tx1"/>
                </a:solidFill>
                <a:latin typeface="Arial" charset="0"/>
                <a:ea typeface="ＭＳ Ｐゴシック" charset="0"/>
                <a:cs typeface="ＭＳ Ｐゴシック" charset="0"/>
              </a:rPr>
              <a:t>superbly fit 30 y/o </a:t>
            </a:r>
            <a:r>
              <a:rPr lang="en-US" sz="1200" dirty="0">
                <a:solidFill>
                  <a:schemeClr val="tx1"/>
                </a:solidFill>
                <a:latin typeface="Arial" charset="0"/>
                <a:ea typeface="ＭＳ Ｐゴシック" charset="0"/>
                <a:cs typeface="ＭＳ Ｐゴシック" charset="0"/>
              </a:rPr>
              <a:t>man seeking to be the fittest </a:t>
            </a:r>
            <a:r>
              <a:rPr lang="en-US" sz="1200" dirty="0" smtClean="0">
                <a:solidFill>
                  <a:schemeClr val="tx1"/>
                </a:solidFill>
                <a:latin typeface="Arial" charset="0"/>
                <a:ea typeface="ＭＳ Ｐゴシック" charset="0"/>
                <a:cs typeface="ＭＳ Ｐゴシック" charset="0"/>
              </a:rPr>
              <a:t>soldier in </a:t>
            </a:r>
            <a:r>
              <a:rPr lang="en-US" sz="1200" dirty="0">
                <a:solidFill>
                  <a:schemeClr val="tx1"/>
                </a:solidFill>
                <a:latin typeface="Arial" charset="0"/>
                <a:ea typeface="ＭＳ Ｐゴシック" charset="0"/>
                <a:cs typeface="ＭＳ Ｐゴシック" charset="0"/>
              </a:rPr>
              <a:t>the Canadian Forces:</a:t>
            </a:r>
          </a:p>
          <a:p>
            <a:pPr lvl="1"/>
            <a:r>
              <a:rPr lang="en-US" sz="1200" dirty="0" smtClean="0">
                <a:latin typeface="Arial" charset="0"/>
                <a:ea typeface="ＭＳ Ｐゴシック" charset="0"/>
                <a:cs typeface="ＭＳ Ｐゴシック" charset="0"/>
              </a:rPr>
              <a:t>A triathlete, he developed AKP after a drastic </a:t>
            </a:r>
            <a:r>
              <a:rPr lang="en-US" sz="1200" dirty="0">
                <a:latin typeface="Arial" charset="0"/>
                <a:ea typeface="ＭＳ Ｐゴシック" charset="0"/>
                <a:cs typeface="ＭＳ Ｐゴシック" charset="0"/>
              </a:rPr>
              <a:t>increase in intensity of training ; over 6 months</a:t>
            </a:r>
          </a:p>
          <a:p>
            <a:pPr marL="0" indent="0">
              <a:buNone/>
            </a:pPr>
            <a:r>
              <a:rPr lang="en-US" sz="1200" dirty="0">
                <a:solidFill>
                  <a:schemeClr val="tx1"/>
                </a:solidFill>
                <a:latin typeface="Arial" charset="0"/>
                <a:ea typeface="ＭＳ Ｐゴシック" charset="0"/>
                <a:cs typeface="ＭＳ Ｐゴシック" charset="0"/>
              </a:rPr>
              <a:t>            </a:t>
            </a:r>
            <a:r>
              <a:rPr lang="en-US" sz="1200" dirty="0" smtClean="0">
                <a:solidFill>
                  <a:schemeClr val="tx1"/>
                </a:solidFill>
                <a:latin typeface="Arial" charset="0"/>
                <a:ea typeface="ＭＳ Ｐゴシック" charset="0"/>
                <a:cs typeface="ＭＳ Ｐゴシック" charset="0"/>
              </a:rPr>
              <a:t>   </a:t>
            </a:r>
            <a:r>
              <a:rPr lang="en-US" sz="1200" dirty="0">
                <a:solidFill>
                  <a:schemeClr val="tx1"/>
                </a:solidFill>
                <a:latin typeface="Arial" charset="0"/>
                <a:ea typeface="ＭＳ Ｐゴシック" charset="0"/>
                <a:cs typeface="ＭＳ Ｐゴシック" charset="0"/>
              </a:rPr>
              <a:t>he was unable to perform his job;  he faced possible release from the </a:t>
            </a:r>
            <a:r>
              <a:rPr lang="en-US" sz="1200" dirty="0" smtClean="0">
                <a:solidFill>
                  <a:schemeClr val="tx1"/>
                </a:solidFill>
                <a:latin typeface="Arial" charset="0"/>
                <a:ea typeface="ＭＳ Ｐゴシック" charset="0"/>
                <a:cs typeface="ＭＳ Ｐゴシック" charset="0"/>
              </a:rPr>
              <a:t>military</a:t>
            </a:r>
          </a:p>
          <a:p>
            <a:pPr lvl="1"/>
            <a:r>
              <a:rPr lang="en-US" sz="1200" dirty="0" smtClean="0">
                <a:latin typeface="Arial" charset="0"/>
                <a:ea typeface="ＭＳ Ｐゴシック" charset="0"/>
                <a:cs typeface="ＭＳ Ｐゴシック" charset="0"/>
              </a:rPr>
              <a:t>Arthroscopy  </a:t>
            </a:r>
            <a:r>
              <a:rPr lang="en-US" sz="1200" dirty="0">
                <a:latin typeface="Arial" charset="0"/>
                <a:ea typeface="ＭＳ Ｐゴシック" charset="0"/>
                <a:cs typeface="ＭＳ Ｐゴシック" charset="0"/>
              </a:rPr>
              <a:t>revealed a pristine knee in which the only </a:t>
            </a:r>
            <a:r>
              <a:rPr lang="en-US" sz="1200" dirty="0" smtClean="0">
                <a:latin typeface="Arial" charset="0"/>
                <a:ea typeface="ＭＳ Ｐゴシック" charset="0"/>
                <a:cs typeface="ＭＳ Ｐゴシック" charset="0"/>
              </a:rPr>
              <a:t>abnormality </a:t>
            </a:r>
            <a:r>
              <a:rPr lang="en-US" sz="1200" dirty="0">
                <a:latin typeface="Arial" charset="0"/>
                <a:ea typeface="ＭＳ Ｐゴシック" charset="0"/>
                <a:cs typeface="ＭＳ Ｐゴシック" charset="0"/>
              </a:rPr>
              <a:t>was a dollop of inflammation at the apex of the </a:t>
            </a:r>
            <a:r>
              <a:rPr lang="en-US" sz="1200" dirty="0" smtClean="0">
                <a:latin typeface="Arial" charset="0"/>
                <a:ea typeface="ＭＳ Ｐゴシック" charset="0"/>
                <a:cs typeface="ＭＳ Ｐゴシック" charset="0"/>
              </a:rPr>
              <a:t>infrapatellar </a:t>
            </a:r>
            <a:r>
              <a:rPr lang="en-US" sz="1200" dirty="0">
                <a:latin typeface="Arial" charset="0"/>
                <a:ea typeface="ＭＳ Ｐゴシック" charset="0"/>
                <a:cs typeface="ＭＳ Ｐゴシック" charset="0"/>
              </a:rPr>
              <a:t>plica ( IPP )</a:t>
            </a:r>
          </a:p>
          <a:p>
            <a:pPr lvl="1"/>
            <a:r>
              <a:rPr lang="en-US" sz="1200" dirty="0" smtClean="0">
                <a:latin typeface="Arial" charset="0"/>
                <a:ea typeface="ＭＳ Ｐゴシック" charset="0"/>
                <a:cs typeface="ＭＳ Ｐゴシック" charset="0"/>
              </a:rPr>
              <a:t>This focused observation on </a:t>
            </a:r>
            <a:r>
              <a:rPr lang="en-US" sz="1200" dirty="0">
                <a:latin typeface="Arial" charset="0"/>
                <a:ea typeface="ＭＳ Ｐゴシック" charset="0"/>
                <a:cs typeface="ＭＳ Ｐゴシック" charset="0"/>
              </a:rPr>
              <a:t>the rope-like </a:t>
            </a:r>
            <a:r>
              <a:rPr lang="en-US" sz="1200" dirty="0" smtClean="0">
                <a:latin typeface="Arial" charset="0"/>
                <a:ea typeface="ＭＳ Ｐゴシック" charset="0"/>
                <a:cs typeface="ＭＳ Ｐゴシック" charset="0"/>
              </a:rPr>
              <a:t>IPP,  which demonstrated unexpected mechanical behavior as the knee was passively moved </a:t>
            </a:r>
            <a:r>
              <a:rPr lang="en-US" sz="1200" dirty="0">
                <a:latin typeface="Arial" charset="0"/>
                <a:ea typeface="ＭＳ Ｐゴシック" charset="0"/>
                <a:cs typeface="ＭＳ Ｐゴシック" charset="0"/>
              </a:rPr>
              <a:t>through the arc of </a:t>
            </a:r>
            <a:r>
              <a:rPr lang="en-US" sz="1200" dirty="0" smtClean="0">
                <a:latin typeface="Arial" charset="0"/>
                <a:ea typeface="ＭＳ Ｐゴシック" charset="0"/>
                <a:cs typeface="ＭＳ Ｐゴシック" charset="0"/>
              </a:rPr>
              <a:t>motion; this </a:t>
            </a:r>
            <a:r>
              <a:rPr lang="en-US" sz="1200" dirty="0">
                <a:latin typeface="Arial" charset="0"/>
                <a:ea typeface="ＭＳ Ｐゴシック" charset="0"/>
                <a:cs typeface="ＭＳ Ｐゴシック" charset="0"/>
              </a:rPr>
              <a:t>non-isometric behavior </a:t>
            </a:r>
            <a:r>
              <a:rPr lang="en-US" sz="1200" dirty="0" smtClean="0">
                <a:latin typeface="Arial" charset="0"/>
                <a:ea typeface="ＭＳ Ｐゴシック" charset="0"/>
                <a:cs typeface="ＭＳ Ｐゴシック" charset="0"/>
              </a:rPr>
              <a:t>is described </a:t>
            </a:r>
            <a:r>
              <a:rPr lang="en-US" sz="1200" dirty="0">
                <a:latin typeface="Arial" charset="0"/>
                <a:ea typeface="ＭＳ Ｐゴシック" charset="0"/>
                <a:cs typeface="ＭＳ Ｐゴシック" charset="0"/>
              </a:rPr>
              <a:t>as follows (see video of a similar patient next </a:t>
            </a:r>
            <a:r>
              <a:rPr lang="en-US" sz="1200" dirty="0" smtClean="0">
                <a:latin typeface="Arial" charset="0"/>
                <a:ea typeface="ＭＳ Ｐゴシック" charset="0"/>
                <a:cs typeface="ＭＳ Ｐゴシック" charset="0"/>
              </a:rPr>
              <a:t>slide) </a:t>
            </a:r>
            <a:r>
              <a:rPr lang="en-US" sz="1200" dirty="0">
                <a:latin typeface="Arial" charset="0"/>
                <a:ea typeface="ＭＳ Ｐゴシック" charset="0"/>
                <a:cs typeface="ＭＳ Ｐゴシック" charset="0"/>
              </a:rPr>
              <a:t>:</a:t>
            </a:r>
          </a:p>
          <a:p>
            <a:pPr lvl="2"/>
            <a:r>
              <a:rPr lang="en-US" sz="1200" dirty="0">
                <a:solidFill>
                  <a:schemeClr val="tx2">
                    <a:lumMod val="50000"/>
                  </a:schemeClr>
                </a:solidFill>
                <a:latin typeface="Arial" charset="0"/>
                <a:ea typeface="ＭＳ Ｐゴシック" charset="0"/>
                <a:cs typeface="ＭＳ Ｐゴシック" charset="0"/>
              </a:rPr>
              <a:t>From the standard anterolateral portal the IPP is seen as a lax structure with the knee in mid </a:t>
            </a:r>
            <a:r>
              <a:rPr lang="en-US" sz="1200" dirty="0" smtClean="0">
                <a:solidFill>
                  <a:schemeClr val="tx2">
                    <a:lumMod val="50000"/>
                  </a:schemeClr>
                </a:solidFill>
                <a:latin typeface="Arial" charset="0"/>
                <a:ea typeface="ＭＳ Ｐゴシック" charset="0"/>
                <a:cs typeface="ＭＳ Ｐゴシック" charset="0"/>
              </a:rPr>
              <a:t>flexion</a:t>
            </a:r>
          </a:p>
          <a:p>
            <a:pPr lvl="2"/>
            <a:r>
              <a:rPr lang="en-US" sz="1200" dirty="0">
                <a:solidFill>
                  <a:schemeClr val="tx2">
                    <a:lumMod val="50000"/>
                  </a:schemeClr>
                </a:solidFill>
                <a:latin typeface="Arial" charset="0"/>
                <a:ea typeface="ＭＳ Ｐゴシック" charset="0"/>
                <a:cs typeface="ＭＳ Ｐゴシック" charset="0"/>
              </a:rPr>
              <a:t>Approaching full extension, </a:t>
            </a:r>
            <a:r>
              <a:rPr lang="en-US" sz="1200" dirty="0" smtClean="0">
                <a:solidFill>
                  <a:schemeClr val="tx2">
                    <a:lumMod val="50000"/>
                  </a:schemeClr>
                </a:solidFill>
                <a:latin typeface="Arial" charset="0"/>
                <a:ea typeface="ＭＳ Ｐゴシック" charset="0"/>
                <a:cs typeface="ＭＳ Ｐゴシック" charset="0"/>
              </a:rPr>
              <a:t>IPP is seen to contact the </a:t>
            </a:r>
            <a:r>
              <a:rPr lang="en-US" sz="1200" dirty="0">
                <a:solidFill>
                  <a:schemeClr val="tx2">
                    <a:lumMod val="50000"/>
                  </a:schemeClr>
                </a:solidFill>
                <a:latin typeface="Arial" charset="0"/>
                <a:ea typeface="ＭＳ Ｐゴシック" charset="0"/>
                <a:cs typeface="ＭＳ Ｐゴシック" charset="0"/>
              </a:rPr>
              <a:t>apex of the notch, and with further extension, </a:t>
            </a:r>
            <a:r>
              <a:rPr lang="en-US" sz="1200" dirty="0" smtClean="0">
                <a:solidFill>
                  <a:schemeClr val="tx2">
                    <a:lumMod val="50000"/>
                  </a:schemeClr>
                </a:solidFill>
                <a:latin typeface="Arial" charset="0"/>
                <a:ea typeface="ＭＳ Ｐゴシック" charset="0"/>
                <a:cs typeface="ＭＳ Ｐゴシック" charset="0"/>
              </a:rPr>
              <a:t>disappear; </a:t>
            </a:r>
            <a:r>
              <a:rPr lang="en-US" sz="1200" dirty="0">
                <a:solidFill>
                  <a:schemeClr val="tx2">
                    <a:lumMod val="50000"/>
                  </a:schemeClr>
                </a:solidFill>
                <a:latin typeface="Arial" charset="0"/>
                <a:ea typeface="ＭＳ Ｐゴシック" charset="0"/>
                <a:cs typeface="ＭＳ Ｐゴシック" charset="0"/>
              </a:rPr>
              <a:t>in full extension observation is difficult as the </a:t>
            </a:r>
            <a:r>
              <a:rPr lang="en-US" sz="1200" dirty="0" smtClean="0">
                <a:solidFill>
                  <a:schemeClr val="tx2">
                    <a:lumMod val="50000"/>
                  </a:schemeClr>
                </a:solidFill>
                <a:latin typeface="Arial" charset="0"/>
                <a:ea typeface="ＭＳ Ｐゴシック" charset="0"/>
                <a:cs typeface="ＭＳ Ｐゴシック" charset="0"/>
              </a:rPr>
              <a:t>FP </a:t>
            </a:r>
            <a:r>
              <a:rPr lang="en-US" sz="1200" dirty="0">
                <a:solidFill>
                  <a:schemeClr val="tx2">
                    <a:lumMod val="50000"/>
                  </a:schemeClr>
                </a:solidFill>
                <a:latin typeface="Arial" charset="0"/>
                <a:ea typeface="ＭＳ Ｐゴシック" charset="0"/>
                <a:cs typeface="ＭＳ Ｐゴシック" charset="0"/>
              </a:rPr>
              <a:t>is </a:t>
            </a:r>
            <a:r>
              <a:rPr lang="en-US" sz="1200" dirty="0" smtClean="0">
                <a:solidFill>
                  <a:schemeClr val="tx2">
                    <a:lumMod val="50000"/>
                  </a:schemeClr>
                </a:solidFill>
                <a:latin typeface="Arial" charset="0"/>
                <a:ea typeface="ＭＳ Ｐゴシック" charset="0"/>
                <a:cs typeface="ＭＳ Ｐゴシック" charset="0"/>
              </a:rPr>
              <a:t>drawn </a:t>
            </a:r>
            <a:r>
              <a:rPr lang="en-US" sz="1200" dirty="0">
                <a:solidFill>
                  <a:schemeClr val="tx2">
                    <a:lumMod val="50000"/>
                  </a:schemeClr>
                </a:solidFill>
                <a:latin typeface="Arial" charset="0"/>
                <a:ea typeface="ＭＳ Ｐゴシック" charset="0"/>
                <a:cs typeface="ＭＳ Ｐゴシック" charset="0"/>
              </a:rPr>
              <a:t>against the end of the </a:t>
            </a:r>
            <a:r>
              <a:rPr lang="en-US" sz="1200" dirty="0" smtClean="0">
                <a:solidFill>
                  <a:schemeClr val="tx2">
                    <a:lumMod val="50000"/>
                  </a:schemeClr>
                </a:solidFill>
                <a:latin typeface="Arial" charset="0"/>
                <a:ea typeface="ＭＳ Ｐゴシック" charset="0"/>
                <a:cs typeface="ＭＳ Ｐゴシック" charset="0"/>
              </a:rPr>
              <a:t>femur and the IPP disappears</a:t>
            </a:r>
          </a:p>
          <a:p>
            <a:pPr lvl="2"/>
            <a:r>
              <a:rPr lang="en-US" sz="1200" dirty="0">
                <a:solidFill>
                  <a:schemeClr val="tx2">
                    <a:lumMod val="50000"/>
                  </a:schemeClr>
                </a:solidFill>
                <a:latin typeface="Arial" charset="0"/>
                <a:ea typeface="ＭＳ Ｐゴシック" charset="0"/>
                <a:cs typeface="ＭＳ Ｐゴシック" charset="0"/>
              </a:rPr>
              <a:t>approaching flexion at 90 degrees, the IPP </a:t>
            </a:r>
            <a:r>
              <a:rPr lang="en-US" sz="1200" dirty="0" smtClean="0">
                <a:solidFill>
                  <a:schemeClr val="tx2">
                    <a:lumMod val="50000"/>
                  </a:schemeClr>
                </a:solidFill>
                <a:latin typeface="Arial" charset="0"/>
                <a:ea typeface="ＭＳ Ｐゴシック" charset="0"/>
                <a:cs typeface="ＭＳ Ｐゴシック" charset="0"/>
              </a:rPr>
              <a:t>appears </a:t>
            </a:r>
            <a:r>
              <a:rPr lang="en-US" sz="1200" dirty="0">
                <a:solidFill>
                  <a:schemeClr val="tx2">
                    <a:lumMod val="50000"/>
                  </a:schemeClr>
                </a:solidFill>
                <a:latin typeface="Arial" charset="0"/>
                <a:ea typeface="ＭＳ Ｐゴシック" charset="0"/>
                <a:cs typeface="ＭＳ Ｐゴシック" charset="0"/>
              </a:rPr>
              <a:t>taut and </a:t>
            </a:r>
            <a:r>
              <a:rPr lang="en-US" sz="1200" dirty="0" smtClean="0">
                <a:solidFill>
                  <a:schemeClr val="tx2">
                    <a:lumMod val="50000"/>
                  </a:schemeClr>
                </a:solidFill>
                <a:latin typeface="Arial" charset="0"/>
                <a:ea typeface="ＭＳ Ｐゴシック" charset="0"/>
                <a:cs typeface="ＭＳ Ｐゴシック" charset="0"/>
              </a:rPr>
              <a:t>linear</a:t>
            </a:r>
          </a:p>
          <a:p>
            <a:pPr lvl="2"/>
            <a:r>
              <a:rPr lang="en-US" sz="1200" dirty="0">
                <a:solidFill>
                  <a:schemeClr val="tx2">
                    <a:lumMod val="50000"/>
                  </a:schemeClr>
                </a:solidFill>
                <a:latin typeface="Arial" charset="0"/>
                <a:ea typeface="ＭＳ Ｐゴシック" charset="0"/>
                <a:cs typeface="ＭＳ Ｐゴシック" charset="0"/>
              </a:rPr>
              <a:t>release of the femoral attachment of the IPP liberates the </a:t>
            </a:r>
            <a:r>
              <a:rPr lang="en-US" sz="1200" dirty="0" smtClean="0">
                <a:solidFill>
                  <a:schemeClr val="tx2">
                    <a:lumMod val="50000"/>
                  </a:schemeClr>
                </a:solidFill>
                <a:latin typeface="Arial" charset="0"/>
                <a:ea typeface="ＭＳ Ｐゴシック" charset="0"/>
                <a:cs typeface="ＭＳ Ｐゴシック" charset="0"/>
              </a:rPr>
              <a:t>FP from this central distortion allowing it to act under forces of shear, compression, and distraction, sandwiched against the femoral </a:t>
            </a:r>
            <a:r>
              <a:rPr lang="en-US" sz="1200" dirty="0" err="1" smtClean="0">
                <a:solidFill>
                  <a:schemeClr val="tx2">
                    <a:lumMod val="50000"/>
                  </a:schemeClr>
                </a:solidFill>
                <a:latin typeface="Arial" charset="0"/>
                <a:ea typeface="ＭＳ Ｐゴシック" charset="0"/>
                <a:cs typeface="ＭＳ Ｐゴシック" charset="0"/>
              </a:rPr>
              <a:t>condyles</a:t>
            </a:r>
            <a:endParaRPr lang="en-US" sz="1200" dirty="0" smtClean="0">
              <a:solidFill>
                <a:schemeClr val="tx2">
                  <a:lumMod val="50000"/>
                </a:schemeClr>
              </a:solidFill>
              <a:latin typeface="Arial" charset="0"/>
              <a:ea typeface="ＭＳ Ｐゴシック" charset="0"/>
              <a:cs typeface="ＭＳ Ｐゴシック" charset="0"/>
            </a:endParaRPr>
          </a:p>
          <a:p>
            <a:pPr lvl="1"/>
            <a:r>
              <a:rPr lang="en-US" sz="1200" dirty="0">
                <a:solidFill>
                  <a:srgbClr val="FFFFFF"/>
                </a:solidFill>
                <a:latin typeface="Arial" charset="0"/>
                <a:ea typeface="ＭＳ Ｐゴシック" charset="0"/>
                <a:cs typeface="ＭＳ Ｐゴシック" charset="0"/>
              </a:rPr>
              <a:t>This soldier was able to return to duty with complete relief of his </a:t>
            </a:r>
            <a:r>
              <a:rPr lang="en-US" sz="1200" dirty="0" smtClean="0">
                <a:solidFill>
                  <a:srgbClr val="FFFFFF"/>
                </a:solidFill>
                <a:latin typeface="Arial" charset="0"/>
                <a:ea typeface="ＭＳ Ｐゴシック" charset="0"/>
                <a:cs typeface="ＭＳ Ｐゴシック" charset="0"/>
              </a:rPr>
              <a:t>symptoms.</a:t>
            </a:r>
          </a:p>
          <a:p>
            <a:pPr marL="457200" lvl="1" indent="0">
              <a:buNone/>
            </a:pPr>
            <a:endParaRPr lang="en-US" sz="1200" dirty="0" smtClean="0">
              <a:solidFill>
                <a:srgbClr val="FFFFFF"/>
              </a:solidFill>
              <a:latin typeface="Arial" charset="0"/>
              <a:ea typeface="ＭＳ Ｐゴシック" charset="0"/>
              <a:cs typeface="ＭＳ Ｐゴシック" charset="0"/>
            </a:endParaRPr>
          </a:p>
          <a:p>
            <a:pPr marL="0" indent="0">
              <a:buNone/>
            </a:pPr>
            <a:r>
              <a:rPr lang="en-US" sz="1200" dirty="0">
                <a:solidFill>
                  <a:srgbClr val="FFFFFF"/>
                </a:solidFill>
                <a:latin typeface="Arial" charset="0"/>
                <a:ea typeface="ＭＳ Ｐゴシック" charset="0"/>
                <a:cs typeface="ＭＳ Ｐゴシック" charset="0"/>
              </a:rPr>
              <a:t>The demonstrated mechanical </a:t>
            </a:r>
            <a:r>
              <a:rPr lang="en-US" sz="1200" dirty="0" smtClean="0">
                <a:solidFill>
                  <a:srgbClr val="FFFFFF"/>
                </a:solidFill>
                <a:latin typeface="Arial" charset="0"/>
                <a:ea typeface="ＭＳ Ｐゴシック" charset="0"/>
                <a:cs typeface="ＭＳ Ｐゴシック" charset="0"/>
              </a:rPr>
              <a:t>link involving FP capture and non-isometric behavior of the </a:t>
            </a:r>
            <a:r>
              <a:rPr lang="en-US" sz="1200" dirty="0">
                <a:solidFill>
                  <a:srgbClr val="FFFFFF"/>
                </a:solidFill>
                <a:latin typeface="Arial" charset="0"/>
                <a:ea typeface="ＭＳ Ｐゴシック" charset="0"/>
                <a:cs typeface="ＭＳ Ｐゴシック" charset="0"/>
              </a:rPr>
              <a:t>IPP may represent the anatomical basis for AKP</a:t>
            </a:r>
            <a:r>
              <a:rPr lang="en-US" sz="1200" dirty="0" smtClean="0">
                <a:solidFill>
                  <a:srgbClr val="FFFFFF"/>
                </a:solidFill>
                <a:latin typeface="Arial" charset="0"/>
                <a:ea typeface="ＭＳ Ｐゴシック" charset="0"/>
                <a:cs typeface="ＭＳ Ｐゴシック" charset="0"/>
              </a:rPr>
              <a:t>.  Severing the attachment of the IPP frees the FP.  Denervation may play a role as well.  </a:t>
            </a:r>
            <a:endParaRPr lang="en-US" sz="1200" dirty="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endParaRPr lang="en-US" sz="1600" dirty="0" smtClean="0">
              <a:solidFill>
                <a:srgbClr val="FFFFFF"/>
              </a:solidFill>
              <a:latin typeface="Arial" charset="0"/>
              <a:ea typeface="ＭＳ Ｐゴシック" charset="0"/>
              <a:cs typeface="ＭＳ Ｐゴシック" charset="0"/>
            </a:endParaRPr>
          </a:p>
          <a:p>
            <a:pPr marL="0" indent="0">
              <a:buNone/>
            </a:pPr>
            <a:endParaRPr lang="en-US" sz="1600" dirty="0">
              <a:solidFill>
                <a:srgbClr val="FFFFFF"/>
              </a:solidFill>
              <a:latin typeface="Arial" charset="0"/>
              <a:ea typeface="ＭＳ Ｐゴシック" charset="0"/>
              <a:cs typeface="ＭＳ Ｐゴシック" charset="0"/>
            </a:endParaRPr>
          </a:p>
          <a:p>
            <a:pPr marL="0" indent="0">
              <a:buNone/>
            </a:pPr>
            <a:r>
              <a:rPr lang="en-US" sz="1600" dirty="0" smtClean="0">
                <a:solidFill>
                  <a:srgbClr val="FFFFFF"/>
                </a:solidFill>
                <a:latin typeface="Arial" charset="0"/>
                <a:ea typeface="ＭＳ Ｐゴシック" charset="0"/>
                <a:cs typeface="ＭＳ Ｐゴシック" charset="0"/>
              </a:rPr>
              <a:t> </a:t>
            </a:r>
            <a:endParaRPr lang="en-US" sz="1600" b="1" dirty="0">
              <a:solidFill>
                <a:srgbClr val="FFFF00"/>
              </a:solidFill>
            </a:endParaRPr>
          </a:p>
        </p:txBody>
      </p:sp>
      <p:sp>
        <p:nvSpPr>
          <p:cNvPr id="4" name="TextBox 3"/>
          <p:cNvSpPr txBox="1"/>
          <p:nvPr/>
        </p:nvSpPr>
        <p:spPr>
          <a:xfrm>
            <a:off x="-478118" y="10174941"/>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02408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subTitle" sz="quarter" idx="1"/>
          </p:nvPr>
        </p:nvSpPr>
        <p:spPr/>
        <p:txBody>
          <a:bodyPr/>
          <a:lstStyle/>
          <a:p>
            <a:pPr eaLnBrk="1" hangingPunct="1">
              <a:buFont typeface="Wingdings" charset="0"/>
              <a:buNone/>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74826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8353"/>
          </a:xfrm>
        </p:spPr>
        <p:txBody>
          <a:bodyPr/>
          <a:lstStyle/>
          <a:p>
            <a:r>
              <a:rPr lang="en-US" sz="1400" dirty="0" smtClean="0"/>
              <a:t>INTRODUCTION</a:t>
            </a:r>
            <a:endParaRPr lang="en-US" sz="1400" dirty="0"/>
          </a:p>
        </p:txBody>
      </p:sp>
      <p:sp>
        <p:nvSpPr>
          <p:cNvPr id="3" name="Content Placeholder 2"/>
          <p:cNvSpPr>
            <a:spLocks noGrp="1"/>
          </p:cNvSpPr>
          <p:nvPr>
            <p:ph idx="1"/>
          </p:nvPr>
        </p:nvSpPr>
        <p:spPr>
          <a:xfrm>
            <a:off x="457200" y="478118"/>
            <a:ext cx="8229600" cy="6358567"/>
          </a:xfrm>
        </p:spPr>
        <p:txBody>
          <a:bodyPr/>
          <a:lstStyle/>
          <a:p>
            <a:pPr marL="0" indent="0">
              <a:buNone/>
            </a:pPr>
            <a:r>
              <a:rPr lang="en-US" sz="1000" dirty="0" smtClean="0">
                <a:solidFill>
                  <a:srgbClr val="FFFF00"/>
                </a:solidFill>
              </a:rPr>
              <a:t>BACKGROUND DATA:  Review of of Anatomy, Biomechanics, Arthroscopic Observations, and Generation of Hypothesis </a:t>
            </a:r>
          </a:p>
          <a:p>
            <a:pPr marL="0" indent="0">
              <a:buNone/>
            </a:pPr>
            <a:r>
              <a:rPr lang="en-US" sz="1000" dirty="0" smtClean="0">
                <a:solidFill>
                  <a:srgbClr val="FFFF00"/>
                </a:solidFill>
              </a:rPr>
              <a:t>From Kim:  </a:t>
            </a:r>
            <a:r>
              <a:rPr lang="en-US" sz="1000" dirty="0" smtClean="0">
                <a:solidFill>
                  <a:schemeClr val="tx1"/>
                </a:solidFill>
              </a:rPr>
              <a:t>“…The </a:t>
            </a:r>
            <a:r>
              <a:rPr lang="en-US" sz="1000" dirty="0">
                <a:solidFill>
                  <a:schemeClr val="tx1"/>
                </a:solidFill>
              </a:rPr>
              <a:t>infrapatellar plica is commonly called </a:t>
            </a:r>
            <a:r>
              <a:rPr lang="en-US" sz="1000" dirty="0" smtClean="0">
                <a:solidFill>
                  <a:schemeClr val="tx1"/>
                </a:solidFill>
              </a:rPr>
              <a:t>the </a:t>
            </a:r>
            <a:r>
              <a:rPr lang="en-US" sz="1000" dirty="0" err="1" smtClean="0">
                <a:solidFill>
                  <a:schemeClr val="tx1"/>
                </a:solidFill>
              </a:rPr>
              <a:t>ligamentum</a:t>
            </a:r>
            <a:r>
              <a:rPr lang="en-US" sz="1000" dirty="0" smtClean="0">
                <a:solidFill>
                  <a:schemeClr val="tx1"/>
                </a:solidFill>
              </a:rPr>
              <a:t> </a:t>
            </a:r>
            <a:r>
              <a:rPr lang="en-US" sz="1000" dirty="0" err="1" smtClean="0">
                <a:solidFill>
                  <a:schemeClr val="tx1"/>
                </a:solidFill>
              </a:rPr>
              <a:t>mucosum</a:t>
            </a:r>
            <a:r>
              <a:rPr lang="en-US" sz="1000" dirty="0">
                <a:solidFill>
                  <a:schemeClr val="tx1"/>
                </a:solidFill>
              </a:rPr>
              <a:t>. It is a synovial fold that </a:t>
            </a:r>
            <a:r>
              <a:rPr lang="en-US" sz="1000" dirty="0" smtClean="0">
                <a:solidFill>
                  <a:schemeClr val="tx1"/>
                </a:solidFill>
              </a:rPr>
              <a:t>originates from </a:t>
            </a:r>
            <a:r>
              <a:rPr lang="en-US" sz="1000" dirty="0">
                <a:solidFill>
                  <a:schemeClr val="tx1"/>
                </a:solidFill>
              </a:rPr>
              <a:t>the </a:t>
            </a:r>
            <a:r>
              <a:rPr lang="en-US" sz="1000" dirty="0" err="1">
                <a:solidFill>
                  <a:schemeClr val="tx1"/>
                </a:solidFill>
              </a:rPr>
              <a:t>intercondylar</a:t>
            </a:r>
            <a:r>
              <a:rPr lang="en-US" sz="1000" dirty="0">
                <a:solidFill>
                  <a:schemeClr val="tx1"/>
                </a:solidFill>
              </a:rPr>
              <a:t> notch of the femur, runs </a:t>
            </a:r>
            <a:r>
              <a:rPr lang="en-US" sz="1000" dirty="0" smtClean="0">
                <a:solidFill>
                  <a:schemeClr val="tx1"/>
                </a:solidFill>
              </a:rPr>
              <a:t> parallel to  </a:t>
            </a:r>
            <a:r>
              <a:rPr lang="en-US" sz="1000" dirty="0">
                <a:solidFill>
                  <a:schemeClr val="tx1"/>
                </a:solidFill>
              </a:rPr>
              <a:t>and above the anterior cruciate ligament, and </a:t>
            </a:r>
            <a:r>
              <a:rPr lang="en-US" sz="1000" dirty="0" smtClean="0">
                <a:solidFill>
                  <a:schemeClr val="tx1"/>
                </a:solidFill>
              </a:rPr>
              <a:t>attaches  to  </a:t>
            </a:r>
            <a:r>
              <a:rPr lang="en-US" sz="1000" dirty="0">
                <a:solidFill>
                  <a:schemeClr val="tx1"/>
                </a:solidFill>
              </a:rPr>
              <a:t>the </a:t>
            </a:r>
            <a:r>
              <a:rPr lang="en-US" sz="1000" dirty="0" smtClean="0">
                <a:solidFill>
                  <a:schemeClr val="tx1"/>
                </a:solidFill>
              </a:rPr>
              <a:t>infrapatellar  </a:t>
            </a:r>
            <a:r>
              <a:rPr lang="en-US" sz="1000" dirty="0">
                <a:solidFill>
                  <a:schemeClr val="tx1"/>
                </a:solidFill>
              </a:rPr>
              <a:t>fat </a:t>
            </a:r>
            <a:r>
              <a:rPr lang="en-US" sz="1000" dirty="0" smtClean="0">
                <a:solidFill>
                  <a:schemeClr val="tx1"/>
                </a:solidFill>
              </a:rPr>
              <a:t>pad…”.  </a:t>
            </a:r>
            <a:r>
              <a:rPr lang="en-US" sz="1000" baseline="30000" dirty="0">
                <a:solidFill>
                  <a:schemeClr val="tx1"/>
                </a:solidFill>
              </a:rPr>
              <a:t>8</a:t>
            </a:r>
            <a:r>
              <a:rPr lang="en-US" sz="1000" baseline="30000" dirty="0" smtClean="0">
                <a:solidFill>
                  <a:schemeClr val="tx1"/>
                </a:solidFill>
              </a:rPr>
              <a:t> </a:t>
            </a:r>
            <a:r>
              <a:rPr lang="en-US" sz="1000" dirty="0" smtClean="0">
                <a:solidFill>
                  <a:schemeClr val="tx2">
                    <a:lumMod val="75000"/>
                  </a:schemeClr>
                </a:solidFill>
              </a:rPr>
              <a:t>This 2 dimensional view of the IPP is from the arthroscopic literature.  This understates the origins of the IPP which arise from above.</a:t>
            </a:r>
          </a:p>
          <a:p>
            <a:pPr marL="0" indent="0">
              <a:buNone/>
            </a:pPr>
            <a:endParaRPr lang="en-US" sz="1000" dirty="0">
              <a:solidFill>
                <a:schemeClr val="tx2">
                  <a:lumMod val="75000"/>
                </a:schemeClr>
              </a:solidFill>
            </a:endParaRPr>
          </a:p>
          <a:p>
            <a:pPr marL="0" indent="0">
              <a:buNone/>
            </a:pPr>
            <a:r>
              <a:rPr lang="en-US" sz="1000" dirty="0" smtClean="0">
                <a:solidFill>
                  <a:srgbClr val="FFFF00"/>
                </a:solidFill>
              </a:rPr>
              <a:t>Anatomic Observation:  </a:t>
            </a:r>
            <a:r>
              <a:rPr lang="en-US" sz="1000" dirty="0" smtClean="0">
                <a:solidFill>
                  <a:schemeClr val="tx1"/>
                </a:solidFill>
              </a:rPr>
              <a:t>The synovial </a:t>
            </a:r>
            <a:r>
              <a:rPr lang="en-US" sz="1000" dirty="0">
                <a:solidFill>
                  <a:schemeClr val="tx1"/>
                </a:solidFill>
              </a:rPr>
              <a:t>layer </a:t>
            </a:r>
            <a:r>
              <a:rPr lang="en-US" sz="1000" dirty="0" smtClean="0">
                <a:solidFill>
                  <a:schemeClr val="tx1"/>
                </a:solidFill>
              </a:rPr>
              <a:t>is </a:t>
            </a:r>
            <a:r>
              <a:rPr lang="en-US" sz="1000" dirty="0">
                <a:solidFill>
                  <a:schemeClr val="tx1"/>
                </a:solidFill>
              </a:rPr>
              <a:t>a continuum from its intimate attachment to the undersurface of the </a:t>
            </a:r>
            <a:r>
              <a:rPr lang="en-US" sz="1000" dirty="0" err="1">
                <a:solidFill>
                  <a:schemeClr val="tx1"/>
                </a:solidFill>
              </a:rPr>
              <a:t>vasti</a:t>
            </a:r>
            <a:r>
              <a:rPr lang="en-US" sz="1000" dirty="0">
                <a:solidFill>
                  <a:schemeClr val="tx1"/>
                </a:solidFill>
              </a:rPr>
              <a:t>, sending folds around the patella, through and over the fat pad </a:t>
            </a:r>
            <a:r>
              <a:rPr lang="en-US" sz="1000" dirty="0" smtClean="0">
                <a:solidFill>
                  <a:schemeClr val="tx1"/>
                </a:solidFill>
              </a:rPr>
              <a:t>merging to become </a:t>
            </a:r>
            <a:r>
              <a:rPr lang="en-US" sz="1000" dirty="0">
                <a:solidFill>
                  <a:schemeClr val="tx1"/>
                </a:solidFill>
              </a:rPr>
              <a:t>the IPP</a:t>
            </a:r>
            <a:r>
              <a:rPr lang="en-US" sz="1000" dirty="0" smtClean="0">
                <a:solidFill>
                  <a:schemeClr val="tx1"/>
                </a:solidFill>
              </a:rPr>
              <a:t>. </a:t>
            </a:r>
            <a:r>
              <a:rPr lang="en-US" sz="1000" baseline="30000" dirty="0">
                <a:solidFill>
                  <a:schemeClr val="tx1"/>
                </a:solidFill>
              </a:rPr>
              <a:t>9</a:t>
            </a:r>
            <a:r>
              <a:rPr lang="en-US" sz="1000" dirty="0" smtClean="0">
                <a:solidFill>
                  <a:schemeClr val="tx1"/>
                </a:solidFill>
              </a:rPr>
              <a:t>  The IPP is  thus  linked anatomically to the undersurface </a:t>
            </a:r>
            <a:r>
              <a:rPr lang="en-US" sz="1000" dirty="0">
                <a:solidFill>
                  <a:schemeClr val="tx1"/>
                </a:solidFill>
              </a:rPr>
              <a:t>of the quads mechanism.  T</a:t>
            </a:r>
            <a:r>
              <a:rPr lang="en-US" sz="1000" dirty="0" smtClean="0">
                <a:solidFill>
                  <a:schemeClr val="tx1"/>
                </a:solidFill>
              </a:rPr>
              <a:t>he </a:t>
            </a:r>
            <a:r>
              <a:rPr lang="en-US" sz="1000" dirty="0">
                <a:solidFill>
                  <a:schemeClr val="tx1"/>
                </a:solidFill>
              </a:rPr>
              <a:t>medial plica and the more robust medial </a:t>
            </a:r>
            <a:r>
              <a:rPr lang="en-US" sz="1000" dirty="0" smtClean="0">
                <a:solidFill>
                  <a:schemeClr val="tx1"/>
                </a:solidFill>
              </a:rPr>
              <a:t>shelf are also simply part of this continuum. Note that they merge with the medial alar fold which becomes part of the IPP. </a:t>
            </a:r>
            <a:r>
              <a:rPr lang="en-US" sz="1000" dirty="0" smtClean="0">
                <a:solidFill>
                  <a:srgbClr val="6CFFFF"/>
                </a:solidFill>
              </a:rPr>
              <a:t>This 3 dimensional description connects the IPP anatomically to knee motion by virtue of these connective tissue links. </a:t>
            </a:r>
            <a:r>
              <a:rPr lang="en-US" sz="1000" dirty="0" smtClean="0">
                <a:solidFill>
                  <a:schemeClr val="tx1"/>
                </a:solidFill>
              </a:rPr>
              <a:t> </a:t>
            </a:r>
          </a:p>
          <a:p>
            <a:pPr marL="0" indent="0">
              <a:buNone/>
            </a:pPr>
            <a:endParaRPr lang="en-US" sz="1000" dirty="0">
              <a:solidFill>
                <a:schemeClr val="tx1"/>
              </a:solidFill>
            </a:endParaRPr>
          </a:p>
          <a:p>
            <a:pPr marL="0" indent="0">
              <a:buNone/>
            </a:pPr>
            <a:r>
              <a:rPr lang="en-US" sz="1000" dirty="0" smtClean="0">
                <a:solidFill>
                  <a:srgbClr val="FFFF00"/>
                </a:solidFill>
              </a:rPr>
              <a:t>Biomechanical Observation:  </a:t>
            </a:r>
            <a:r>
              <a:rPr lang="en-US" sz="1000" dirty="0">
                <a:solidFill>
                  <a:schemeClr val="tx1"/>
                </a:solidFill>
              </a:rPr>
              <a:t>As </a:t>
            </a:r>
            <a:r>
              <a:rPr lang="en-US" sz="1000" dirty="0">
                <a:solidFill>
                  <a:srgbClr val="FFFFFF"/>
                </a:solidFill>
              </a:rPr>
              <a:t>the knee moves through its arc of motion, the </a:t>
            </a:r>
            <a:r>
              <a:rPr lang="en-US" sz="1000" dirty="0" smtClean="0">
                <a:solidFill>
                  <a:srgbClr val="FFFFFF"/>
                </a:solidFill>
              </a:rPr>
              <a:t>FP, through its central body and the IPP, rotates around the fixed point of its attachment at </a:t>
            </a:r>
            <a:r>
              <a:rPr lang="en-US" sz="1000" dirty="0">
                <a:solidFill>
                  <a:srgbClr val="FFFFFF"/>
                </a:solidFill>
              </a:rPr>
              <a:t>the apex of the notch.  </a:t>
            </a:r>
            <a:r>
              <a:rPr lang="en-US" sz="1000" dirty="0" smtClean="0">
                <a:solidFill>
                  <a:srgbClr val="FFFFFF"/>
                </a:solidFill>
              </a:rPr>
              <a:t>As this attachment is not co-located </a:t>
            </a:r>
            <a:r>
              <a:rPr lang="en-US" sz="1000" dirty="0">
                <a:solidFill>
                  <a:srgbClr val="FFFFFF"/>
                </a:solidFill>
              </a:rPr>
              <a:t>t</a:t>
            </a:r>
            <a:r>
              <a:rPr lang="en-US" sz="1000" dirty="0" smtClean="0">
                <a:solidFill>
                  <a:srgbClr val="FFFFFF"/>
                </a:solidFill>
              </a:rPr>
              <a:t>he flexion/extension </a:t>
            </a:r>
            <a:r>
              <a:rPr lang="en-US" sz="1000" dirty="0">
                <a:solidFill>
                  <a:srgbClr val="FFFFFF"/>
                </a:solidFill>
              </a:rPr>
              <a:t>axis </a:t>
            </a:r>
            <a:r>
              <a:rPr lang="en-US" sz="1000" dirty="0">
                <a:solidFill>
                  <a:srgbClr val="ADD6FF"/>
                </a:solidFill>
              </a:rPr>
              <a:t>(</a:t>
            </a:r>
            <a:r>
              <a:rPr lang="en-US" sz="1000" dirty="0" smtClean="0">
                <a:solidFill>
                  <a:srgbClr val="ADD6FF"/>
                </a:solidFill>
              </a:rPr>
              <a:t>constant </a:t>
            </a:r>
            <a:r>
              <a:rPr lang="en-US" sz="1000" dirty="0">
                <a:solidFill>
                  <a:srgbClr val="ADD6FF"/>
                </a:solidFill>
              </a:rPr>
              <a:t>and directed from </a:t>
            </a:r>
            <a:r>
              <a:rPr lang="en-US" sz="1000" dirty="0" err="1">
                <a:solidFill>
                  <a:srgbClr val="ADD6FF"/>
                </a:solidFill>
              </a:rPr>
              <a:t>anterosuperior</a:t>
            </a:r>
            <a:r>
              <a:rPr lang="en-US" sz="1000" dirty="0">
                <a:solidFill>
                  <a:srgbClr val="ADD6FF"/>
                </a:solidFill>
              </a:rPr>
              <a:t> on the medial side to </a:t>
            </a:r>
            <a:r>
              <a:rPr lang="en-US" sz="1000" dirty="0" err="1">
                <a:solidFill>
                  <a:srgbClr val="ADD6FF"/>
                </a:solidFill>
              </a:rPr>
              <a:t>posteroinferior</a:t>
            </a:r>
            <a:r>
              <a:rPr lang="en-US" sz="1000" dirty="0">
                <a:solidFill>
                  <a:srgbClr val="ADD6FF"/>
                </a:solidFill>
              </a:rPr>
              <a:t> on the lateral side, passing through the origins of the medial and lateral collateral ligaments and superior to the crossing point of the </a:t>
            </a:r>
            <a:r>
              <a:rPr lang="en-US" sz="1000" dirty="0" err="1">
                <a:solidFill>
                  <a:srgbClr val="ADD6FF"/>
                </a:solidFill>
              </a:rPr>
              <a:t>cruciates</a:t>
            </a:r>
            <a:r>
              <a:rPr lang="en-US" sz="1000" dirty="0">
                <a:solidFill>
                  <a:srgbClr val="ADD6FF"/>
                </a:solidFill>
              </a:rPr>
              <a:t>.</a:t>
            </a:r>
            <a:r>
              <a:rPr lang="en-US" sz="1000" dirty="0" smtClean="0">
                <a:solidFill>
                  <a:srgbClr val="ADD6FF"/>
                </a:solidFill>
              </a:rPr>
              <a:t>), </a:t>
            </a:r>
            <a:r>
              <a:rPr lang="en-US" sz="1000" dirty="0" smtClean="0">
                <a:solidFill>
                  <a:srgbClr val="FFFFFF"/>
                </a:solidFill>
              </a:rPr>
              <a:t>the IPP must act non-</a:t>
            </a:r>
            <a:r>
              <a:rPr lang="en-US" sz="1000" dirty="0" err="1" smtClean="0">
                <a:solidFill>
                  <a:srgbClr val="FFFFFF"/>
                </a:solidFill>
              </a:rPr>
              <a:t>isometrically</a:t>
            </a:r>
            <a:r>
              <a:rPr lang="en-US" sz="1000" dirty="0" smtClean="0">
                <a:solidFill>
                  <a:srgbClr val="FFFFFF"/>
                </a:solidFill>
              </a:rPr>
              <a:t>, changing in</a:t>
            </a:r>
            <a:r>
              <a:rPr lang="en-US" sz="1000" u="sng" dirty="0" smtClean="0">
                <a:solidFill>
                  <a:srgbClr val="FFFFFF"/>
                </a:solidFill>
              </a:rPr>
              <a:t> conformation </a:t>
            </a:r>
            <a:r>
              <a:rPr lang="en-US" sz="1000" dirty="0" smtClean="0">
                <a:solidFill>
                  <a:srgbClr val="FFFFFF"/>
                </a:solidFill>
              </a:rPr>
              <a:t> (length</a:t>
            </a:r>
            <a:r>
              <a:rPr lang="en-US" sz="1000" u="sng" dirty="0" smtClean="0">
                <a:solidFill>
                  <a:srgbClr val="FFFFFF"/>
                </a:solidFill>
              </a:rPr>
              <a:t>, shape, </a:t>
            </a:r>
            <a:r>
              <a:rPr lang="en-US" sz="1000" dirty="0" smtClean="0">
                <a:solidFill>
                  <a:srgbClr val="FFFFFF"/>
                </a:solidFill>
              </a:rPr>
              <a:t> and tension) as the knee moves through the arc of motion.  As the FP attachment of the IPP is the soft tissue central body, it must distort as well.  </a:t>
            </a:r>
            <a:r>
              <a:rPr lang="en-US" sz="1000" dirty="0" smtClean="0">
                <a:solidFill>
                  <a:srgbClr val="6CFFFF"/>
                </a:solidFill>
              </a:rPr>
              <a:t>This is the key concept in linking AKP to the IPP/FP complex, as the central body is highly innervated.</a:t>
            </a:r>
            <a:endParaRPr lang="en-US" sz="1000" dirty="0" smtClean="0"/>
          </a:p>
          <a:p>
            <a:pPr marL="0" indent="0">
              <a:buNone/>
            </a:pPr>
            <a:endParaRPr lang="en-US" sz="1000" dirty="0"/>
          </a:p>
          <a:p>
            <a:pPr marL="0" indent="0">
              <a:buNone/>
            </a:pPr>
            <a:r>
              <a:rPr lang="en-US" sz="1000" dirty="0" smtClean="0">
                <a:solidFill>
                  <a:srgbClr val="FFFF00"/>
                </a:solidFill>
              </a:rPr>
              <a:t>Arthroscopic Observation (review video):  </a:t>
            </a:r>
            <a:r>
              <a:rPr lang="en-US" sz="1000" dirty="0" smtClean="0">
                <a:solidFill>
                  <a:srgbClr val="FFFFFF"/>
                </a:solidFill>
              </a:rPr>
              <a:t>Through direct observation one notes this non-isometric mechanical behaviour of the IPP.  It appears lax in mid flexion, appears to contact the apex of the notch as the knee approaches full flexion. Throughout the arc of motion the IPP maintains the FP against the end of the femur.  It appears to tighten and become linear as the knee approaches 90 degrees of flexion. Release of the IPP insertion frees the fat pad so that it is not held captive against the femur</a:t>
            </a:r>
            <a:r>
              <a:rPr lang="en-US" sz="1000" dirty="0" smtClean="0"/>
              <a:t>. </a:t>
            </a:r>
          </a:p>
          <a:p>
            <a:pPr marL="0" indent="0">
              <a:buNone/>
            </a:pPr>
            <a:endParaRPr lang="en-US" sz="1000" dirty="0" smtClean="0"/>
          </a:p>
          <a:p>
            <a:pPr marL="0" indent="0">
              <a:buNone/>
            </a:pPr>
            <a:r>
              <a:rPr lang="en-US" sz="1000" dirty="0" smtClean="0">
                <a:solidFill>
                  <a:srgbClr val="FFFF00"/>
                </a:solidFill>
              </a:rPr>
              <a:t>Hypothesis:  </a:t>
            </a:r>
            <a:r>
              <a:rPr lang="en-US" sz="1000" dirty="0" smtClean="0">
                <a:solidFill>
                  <a:srgbClr val="FFFFFF"/>
                </a:solidFill>
              </a:rPr>
              <a:t>The knee is a form of “…biologic transmission…” </a:t>
            </a:r>
            <a:r>
              <a:rPr lang="en-US" sz="1000" baseline="30000" dirty="0" smtClean="0">
                <a:solidFill>
                  <a:srgbClr val="FFFFFF"/>
                </a:solidFill>
              </a:rPr>
              <a:t>10</a:t>
            </a:r>
            <a:r>
              <a:rPr lang="en-US" sz="1000" dirty="0" smtClean="0">
                <a:solidFill>
                  <a:srgbClr val="FFFFFF"/>
                </a:solidFill>
              </a:rPr>
              <a:t>  The muscles  provide motor force;  the capsule (including ligaments), menisci, and the synovial layer participate in providing sensation, and force transmission and attenuation.  The IPP, attached to the bony central anchor, acts as a </a:t>
            </a:r>
            <a:r>
              <a:rPr lang="en-US" sz="1000" b="1" dirty="0" smtClean="0">
                <a:solidFill>
                  <a:srgbClr val="6CFFFF"/>
                </a:solidFill>
              </a:rPr>
              <a:t>non-isometric intra-articular ligament</a:t>
            </a:r>
            <a:r>
              <a:rPr lang="en-US" sz="1000" b="1" dirty="0" smtClean="0">
                <a:solidFill>
                  <a:srgbClr val="FFFFFF"/>
                </a:solidFill>
              </a:rPr>
              <a:t>, </a:t>
            </a:r>
            <a:r>
              <a:rPr lang="en-US" sz="1000" dirty="0" smtClean="0">
                <a:solidFill>
                  <a:srgbClr val="FFFFFF"/>
                </a:solidFill>
              </a:rPr>
              <a:t>tethering the fat pad at its central body.  The effect of knee motion is to impart stretch and relaxation to the IPP and central body,  transmitting force to its attachments at the femur, and the FP.</a:t>
            </a:r>
          </a:p>
          <a:p>
            <a:pPr marL="0" indent="0">
              <a:buNone/>
            </a:pPr>
            <a:endParaRPr lang="en-US" sz="1000" dirty="0">
              <a:solidFill>
                <a:srgbClr val="FFFFFF"/>
              </a:solidFill>
            </a:endParaRPr>
          </a:p>
          <a:p>
            <a:pPr marL="0" indent="0">
              <a:buNone/>
            </a:pPr>
            <a:r>
              <a:rPr lang="en-US" sz="1000" dirty="0" smtClean="0">
                <a:solidFill>
                  <a:srgbClr val="FFFF00"/>
                </a:solidFill>
              </a:rPr>
              <a:t>CLINICAL IMPLICATION</a:t>
            </a:r>
            <a:r>
              <a:rPr lang="en-US" sz="1000" b="1" dirty="0" smtClean="0">
                <a:solidFill>
                  <a:srgbClr val="FFFF00"/>
                </a:solidFill>
              </a:rPr>
              <a:t>: </a:t>
            </a:r>
            <a:endParaRPr lang="en-US" sz="1000" b="1" dirty="0">
              <a:solidFill>
                <a:srgbClr val="FFFF00"/>
              </a:solidFill>
            </a:endParaRPr>
          </a:p>
          <a:p>
            <a:r>
              <a:rPr lang="en-US" sz="1000" dirty="0" smtClean="0">
                <a:solidFill>
                  <a:srgbClr val="FFFFFF"/>
                </a:solidFill>
              </a:rPr>
              <a:t>Releasing the femoral attachment of the IPP releases the mechanical capture of the FP, a highly innervated and sensate structure, allowing it to move without this central distortion. </a:t>
            </a:r>
          </a:p>
          <a:p>
            <a:r>
              <a:rPr lang="en-US" sz="1000" dirty="0" smtClean="0">
                <a:solidFill>
                  <a:srgbClr val="FFFFFF"/>
                </a:solidFill>
              </a:rPr>
              <a:t>Pain relief can result from the removal of the mechanical pull on the IPP, and / or denervation.</a:t>
            </a:r>
          </a:p>
          <a:p>
            <a:pPr marL="0" indent="0">
              <a:buNone/>
            </a:pPr>
            <a:endParaRPr lang="en-US" sz="1100" dirty="0" smtClean="0">
              <a:solidFill>
                <a:srgbClr val="FFFFFF"/>
              </a:solidFill>
            </a:endParaRPr>
          </a:p>
          <a:p>
            <a:pPr marL="0" indent="0">
              <a:buNone/>
            </a:pPr>
            <a:r>
              <a:rPr lang="en-US" sz="800" dirty="0" smtClean="0"/>
              <a:t>8.   Kim </a:t>
            </a:r>
            <a:r>
              <a:rPr lang="en-US" sz="800" dirty="0"/>
              <a:t>SJ, </a:t>
            </a:r>
            <a:r>
              <a:rPr lang="en-US" sz="800" dirty="0" err="1"/>
              <a:t>Choe</a:t>
            </a:r>
            <a:r>
              <a:rPr lang="en-US" sz="800" dirty="0"/>
              <a:t> WS.  </a:t>
            </a:r>
            <a:r>
              <a:rPr lang="en-US" sz="800" b="1" dirty="0"/>
              <a:t>Arthroscopic Findings of the Synovial </a:t>
            </a:r>
            <a:r>
              <a:rPr lang="en-US" sz="800" b="1" dirty="0" err="1"/>
              <a:t>Plicae</a:t>
            </a:r>
            <a:r>
              <a:rPr lang="en-US" sz="800" b="1" dirty="0"/>
              <a:t> of the Knee</a:t>
            </a:r>
            <a:r>
              <a:rPr lang="en-US" sz="800" b="1" dirty="0">
                <a:solidFill>
                  <a:schemeClr val="tx2">
                    <a:lumMod val="75000"/>
                  </a:schemeClr>
                </a:solidFill>
              </a:rPr>
              <a:t>. </a:t>
            </a:r>
            <a:r>
              <a:rPr lang="en-US" sz="800" i="1" dirty="0">
                <a:solidFill>
                  <a:schemeClr val="tx2">
                    <a:lumMod val="75000"/>
                  </a:schemeClr>
                </a:solidFill>
              </a:rPr>
              <a:t>Arthroscopy: The Journal of Arthroscopic and Related Surgery,</a:t>
            </a:r>
            <a:r>
              <a:rPr lang="en-US" sz="800" i="1" dirty="0"/>
              <a:t> </a:t>
            </a:r>
            <a:r>
              <a:rPr lang="en-US" sz="800" dirty="0" err="1"/>
              <a:t>Vol</a:t>
            </a:r>
            <a:r>
              <a:rPr lang="en-US" sz="800" dirty="0"/>
              <a:t> 13, No 1 (February), </a:t>
            </a:r>
            <a:r>
              <a:rPr lang="en-US" sz="800" dirty="0" smtClean="0"/>
              <a:t>       	1997</a:t>
            </a:r>
            <a:r>
              <a:rPr lang="en-US" sz="800" dirty="0"/>
              <a:t>: </a:t>
            </a:r>
            <a:r>
              <a:rPr lang="en-US" sz="800" dirty="0" err="1"/>
              <a:t>pp</a:t>
            </a:r>
            <a:r>
              <a:rPr lang="en-US" sz="800" dirty="0"/>
              <a:t> 33-41</a:t>
            </a:r>
          </a:p>
          <a:p>
            <a:pPr marL="0" indent="0">
              <a:buNone/>
            </a:pPr>
            <a:r>
              <a:rPr lang="en-US" sz="800" dirty="0" smtClean="0"/>
              <a:t>9.    Gray </a:t>
            </a:r>
            <a:r>
              <a:rPr lang="en-US" sz="800" dirty="0"/>
              <a:t>H. </a:t>
            </a:r>
            <a:r>
              <a:rPr lang="en-US" sz="800" i="1" dirty="0">
                <a:solidFill>
                  <a:srgbClr val="6CFFFF"/>
                </a:solidFill>
              </a:rPr>
              <a:t>Gray's Anatomy</a:t>
            </a:r>
            <a:r>
              <a:rPr lang="en-US" sz="800" i="1" dirty="0"/>
              <a:t>. </a:t>
            </a:r>
            <a:r>
              <a:rPr lang="en-US" sz="800" dirty="0"/>
              <a:t>2005. xx ed. Edinburgh ; New York: Elsevier Churchill Livingstone. </a:t>
            </a:r>
            <a:endParaRPr lang="en-US" sz="800" dirty="0" smtClean="0"/>
          </a:p>
          <a:p>
            <a:pPr marL="0" indent="0">
              <a:buNone/>
            </a:pPr>
            <a:r>
              <a:rPr lang="en-US" sz="800" dirty="0" smtClean="0"/>
              <a:t>10.   Dye</a:t>
            </a:r>
            <a:r>
              <a:rPr lang="en-US" sz="800" dirty="0"/>
              <a:t>, S. The Pathophysiology of </a:t>
            </a:r>
            <a:r>
              <a:rPr lang="en-US" sz="800" dirty="0" err="1"/>
              <a:t>Patellofemoral</a:t>
            </a:r>
            <a:r>
              <a:rPr lang="en-US" sz="800" dirty="0"/>
              <a:t> Pain -- A Tissue Homeostasis Perspective</a:t>
            </a:r>
            <a:r>
              <a:rPr lang="en-US" sz="800" i="1" dirty="0"/>
              <a:t>, </a:t>
            </a:r>
            <a:r>
              <a:rPr lang="en-US" sz="800" i="1" dirty="0">
                <a:solidFill>
                  <a:srgbClr val="6CFFFF"/>
                </a:solidFill>
              </a:rPr>
              <a:t>Clinical Orthopaedics and Related Research</a:t>
            </a:r>
            <a:r>
              <a:rPr lang="en-US" sz="800" dirty="0"/>
              <a:t>, 2005, Number 436, pp. 100–110 </a:t>
            </a:r>
          </a:p>
          <a:p>
            <a:pPr marL="0" indent="0">
              <a:buNone/>
            </a:pPr>
            <a:endParaRPr lang="en-US" sz="1100" dirty="0" smtClean="0">
              <a:solidFill>
                <a:srgbClr val="FFFFFF"/>
              </a:solidFill>
            </a:endParaRPr>
          </a:p>
          <a:p>
            <a:pPr marL="0" indent="0">
              <a:buNone/>
            </a:pPr>
            <a:endParaRPr lang="en-US" sz="1100" b="1" dirty="0">
              <a:solidFill>
                <a:srgbClr val="FFFFFF"/>
              </a:solidFill>
            </a:endParaRPr>
          </a:p>
          <a:p>
            <a:pPr marL="0" indent="0">
              <a:buNone/>
            </a:pPr>
            <a:endParaRPr lang="en-US" sz="1100" b="1" dirty="0"/>
          </a:p>
        </p:txBody>
      </p:sp>
    </p:spTree>
    <p:extLst>
      <p:ext uri="{BB962C8B-B14F-4D97-AF65-F5344CB8AC3E}">
        <p14:creationId xmlns:p14="http://schemas.microsoft.com/office/powerpoint/2010/main" val="18661469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34" y="0"/>
            <a:ext cx="8229600" cy="463177"/>
          </a:xfrm>
        </p:spPr>
        <p:txBody>
          <a:bodyPr/>
          <a:lstStyle/>
          <a:p>
            <a:r>
              <a:rPr lang="en-US" sz="1200" u="sng" dirty="0" smtClean="0">
                <a:latin typeface="Franklin Gothic Demi" pitchFamily="34" charset="0"/>
              </a:rPr>
              <a:t>MATERIALS AND METHODS</a:t>
            </a:r>
            <a:r>
              <a:rPr lang="en-US" sz="1200" dirty="0" smtClean="0">
                <a:latin typeface="Franklin Gothic Demi" pitchFamily="34" charset="0"/>
              </a:rPr>
              <a:t/>
            </a:r>
            <a:br>
              <a:rPr lang="en-US" sz="1200" dirty="0" smtClean="0">
                <a:latin typeface="Franklin Gothic Demi" pitchFamily="34" charset="0"/>
              </a:rPr>
            </a:br>
            <a:endParaRPr lang="en-US" sz="1200" b="0" dirty="0">
              <a:latin typeface="Franklin Gothic Demi" pitchFamily="34" charset="0"/>
            </a:endParaRPr>
          </a:p>
        </p:txBody>
      </p:sp>
      <p:pic>
        <p:nvPicPr>
          <p:cNvPr id="9" name="Picture 8"/>
          <p:cNvPicPr>
            <a:picLocks noChangeAspect="1"/>
          </p:cNvPicPr>
          <p:nvPr/>
        </p:nvPicPr>
        <p:blipFill>
          <a:blip r:embed="rId3"/>
          <a:stretch>
            <a:fillRect/>
          </a:stretch>
        </p:blipFill>
        <p:spPr>
          <a:xfrm>
            <a:off x="1103308" y="1309364"/>
            <a:ext cx="2871695" cy="2151528"/>
          </a:xfrm>
          <a:prstGeom prst="rect">
            <a:avLst/>
          </a:prstGeom>
        </p:spPr>
      </p:pic>
      <p:pic>
        <p:nvPicPr>
          <p:cNvPr id="10" name="Picture 9"/>
          <p:cNvPicPr>
            <a:picLocks noChangeAspect="1"/>
          </p:cNvPicPr>
          <p:nvPr/>
        </p:nvPicPr>
        <p:blipFill>
          <a:blip r:embed="rId4"/>
          <a:stretch>
            <a:fillRect/>
          </a:stretch>
        </p:blipFill>
        <p:spPr>
          <a:xfrm>
            <a:off x="5179963" y="1309364"/>
            <a:ext cx="2868704" cy="2151528"/>
          </a:xfrm>
          <a:prstGeom prst="rect">
            <a:avLst/>
          </a:prstGeom>
        </p:spPr>
      </p:pic>
      <p:pic>
        <p:nvPicPr>
          <p:cNvPr id="11" name="Picture 10"/>
          <p:cNvPicPr>
            <a:picLocks noChangeAspect="1"/>
          </p:cNvPicPr>
          <p:nvPr/>
        </p:nvPicPr>
        <p:blipFill>
          <a:blip r:embed="rId5"/>
          <a:stretch>
            <a:fillRect/>
          </a:stretch>
        </p:blipFill>
        <p:spPr>
          <a:xfrm>
            <a:off x="1103308" y="4123767"/>
            <a:ext cx="2967671" cy="2225752"/>
          </a:xfrm>
          <a:prstGeom prst="rect">
            <a:avLst/>
          </a:prstGeom>
        </p:spPr>
      </p:pic>
      <p:pic>
        <p:nvPicPr>
          <p:cNvPr id="12" name="Picture 11"/>
          <p:cNvPicPr>
            <a:picLocks noChangeAspect="1"/>
          </p:cNvPicPr>
          <p:nvPr/>
        </p:nvPicPr>
        <p:blipFill>
          <a:blip r:embed="rId6"/>
          <a:stretch>
            <a:fillRect/>
          </a:stretch>
        </p:blipFill>
        <p:spPr>
          <a:xfrm>
            <a:off x="5185586" y="4107150"/>
            <a:ext cx="2967670" cy="2225752"/>
          </a:xfrm>
          <a:prstGeom prst="rect">
            <a:avLst/>
          </a:prstGeom>
        </p:spPr>
      </p:pic>
      <p:sp>
        <p:nvSpPr>
          <p:cNvPr id="3" name="TextBox 2"/>
          <p:cNvSpPr txBox="1"/>
          <p:nvPr/>
        </p:nvSpPr>
        <p:spPr>
          <a:xfrm>
            <a:off x="699895" y="3476567"/>
            <a:ext cx="3745376" cy="400110"/>
          </a:xfrm>
          <a:prstGeom prst="rect">
            <a:avLst/>
          </a:prstGeom>
          <a:noFill/>
        </p:spPr>
        <p:txBody>
          <a:bodyPr wrap="square" rtlCol="0">
            <a:spAutoFit/>
          </a:bodyPr>
          <a:lstStyle/>
          <a:p>
            <a:r>
              <a:rPr lang="en-US" sz="1000" dirty="0" smtClean="0"/>
              <a:t>A.  Femoral Attachment:  Connective tissue (CT) above, </a:t>
            </a:r>
            <a:r>
              <a:rPr lang="en-US" sz="1000" dirty="0" err="1" smtClean="0"/>
              <a:t>fibrocartilagenous</a:t>
            </a:r>
            <a:r>
              <a:rPr lang="en-US" sz="1000" dirty="0" smtClean="0"/>
              <a:t> transition zone to cortical bone below.</a:t>
            </a:r>
            <a:endParaRPr lang="en-US" sz="1000" dirty="0"/>
          </a:p>
        </p:txBody>
      </p:sp>
      <p:sp>
        <p:nvSpPr>
          <p:cNvPr id="8" name="TextBox 7"/>
          <p:cNvSpPr txBox="1"/>
          <p:nvPr/>
        </p:nvSpPr>
        <p:spPr>
          <a:xfrm>
            <a:off x="4601245" y="3460892"/>
            <a:ext cx="3786003" cy="400110"/>
          </a:xfrm>
          <a:prstGeom prst="rect">
            <a:avLst/>
          </a:prstGeom>
          <a:noFill/>
        </p:spPr>
        <p:txBody>
          <a:bodyPr wrap="square" rtlCol="0">
            <a:spAutoFit/>
          </a:bodyPr>
          <a:lstStyle/>
          <a:p>
            <a:pPr marL="228600" indent="-228600">
              <a:buAutoNum type="alphaUcPeriod" startAt="2"/>
            </a:pPr>
            <a:r>
              <a:rPr lang="en-US" sz="1000" dirty="0" smtClean="0"/>
              <a:t>Cross-section of rope-like IPP in mid portion shows</a:t>
            </a:r>
          </a:p>
          <a:p>
            <a:r>
              <a:rPr lang="en-US" sz="1000" dirty="0" smtClean="0"/>
              <a:t> dense connective tissue, </a:t>
            </a:r>
            <a:r>
              <a:rPr lang="en-US" sz="1000" dirty="0" err="1" smtClean="0"/>
              <a:t>analagous</a:t>
            </a:r>
            <a:r>
              <a:rPr lang="en-US" sz="1000" dirty="0" smtClean="0"/>
              <a:t> to any ligament.</a:t>
            </a:r>
            <a:endParaRPr lang="en-US" sz="1000" dirty="0"/>
          </a:p>
        </p:txBody>
      </p:sp>
      <p:sp>
        <p:nvSpPr>
          <p:cNvPr id="13" name="TextBox 12"/>
          <p:cNvSpPr txBox="1"/>
          <p:nvPr/>
        </p:nvSpPr>
        <p:spPr>
          <a:xfrm>
            <a:off x="699895" y="6349519"/>
            <a:ext cx="3901350" cy="400110"/>
          </a:xfrm>
          <a:prstGeom prst="rect">
            <a:avLst/>
          </a:prstGeom>
          <a:noFill/>
        </p:spPr>
        <p:txBody>
          <a:bodyPr wrap="square" rtlCol="0">
            <a:spAutoFit/>
          </a:bodyPr>
          <a:lstStyle/>
          <a:p>
            <a:r>
              <a:rPr lang="en-US" sz="1000" dirty="0" smtClean="0"/>
              <a:t>C.  Central Body IPP Attachment: finger-like projections of CT merge with the CT of lobulated fat pad. </a:t>
            </a:r>
            <a:endParaRPr lang="en-US" sz="1000" dirty="0"/>
          </a:p>
        </p:txBody>
      </p:sp>
      <p:sp>
        <p:nvSpPr>
          <p:cNvPr id="14" name="TextBox 13"/>
          <p:cNvSpPr txBox="1"/>
          <p:nvPr/>
        </p:nvSpPr>
        <p:spPr>
          <a:xfrm>
            <a:off x="4636210" y="6332902"/>
            <a:ext cx="4121917" cy="400110"/>
          </a:xfrm>
          <a:prstGeom prst="rect">
            <a:avLst/>
          </a:prstGeom>
          <a:noFill/>
        </p:spPr>
        <p:txBody>
          <a:bodyPr wrap="none" rtlCol="0">
            <a:spAutoFit/>
          </a:bodyPr>
          <a:lstStyle/>
          <a:p>
            <a:r>
              <a:rPr lang="en-US" sz="1000" dirty="0" smtClean="0"/>
              <a:t>D. Central Body Neurovascular (NV) Bundle:  lodged between the </a:t>
            </a:r>
          </a:p>
          <a:p>
            <a:r>
              <a:rPr lang="en-US" sz="1000" dirty="0" smtClean="0"/>
              <a:t>CT</a:t>
            </a:r>
            <a:r>
              <a:rPr lang="en-US" sz="1000" dirty="0"/>
              <a:t> </a:t>
            </a:r>
            <a:r>
              <a:rPr lang="en-US" sz="1000" dirty="0" smtClean="0"/>
              <a:t>attachment is a NV bundle.  The central body is highly innervated.  </a:t>
            </a:r>
            <a:endParaRPr lang="en-US" sz="1000" dirty="0"/>
          </a:p>
        </p:txBody>
      </p:sp>
      <p:sp>
        <p:nvSpPr>
          <p:cNvPr id="15" name="Title 1"/>
          <p:cNvSpPr txBox="1">
            <a:spLocks/>
          </p:cNvSpPr>
          <p:nvPr/>
        </p:nvSpPr>
        <p:spPr bwMode="auto">
          <a:xfrm>
            <a:off x="550334" y="390955"/>
            <a:ext cx="8229600" cy="674364"/>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rgbClr val="FFFF00"/>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2800" b="1">
                <a:solidFill>
                  <a:schemeClr val="tx2"/>
                </a:solidFill>
                <a:latin typeface="Arial" pitchFamily="-109" charset="0"/>
              </a:defRPr>
            </a:lvl6pPr>
            <a:lvl7pPr marL="914400" algn="ctr" rtl="0" eaLnBrk="1" fontAlgn="base" hangingPunct="1">
              <a:spcBef>
                <a:spcPct val="0"/>
              </a:spcBef>
              <a:spcAft>
                <a:spcPct val="0"/>
              </a:spcAft>
              <a:defRPr sz="2800" b="1">
                <a:solidFill>
                  <a:schemeClr val="tx2"/>
                </a:solidFill>
                <a:latin typeface="Arial" pitchFamily="-109" charset="0"/>
              </a:defRPr>
            </a:lvl7pPr>
            <a:lvl8pPr marL="1371600" algn="ctr" rtl="0" eaLnBrk="1" fontAlgn="base" hangingPunct="1">
              <a:spcBef>
                <a:spcPct val="0"/>
              </a:spcBef>
              <a:spcAft>
                <a:spcPct val="0"/>
              </a:spcAft>
              <a:defRPr sz="2800" b="1">
                <a:solidFill>
                  <a:schemeClr val="tx2"/>
                </a:solidFill>
                <a:latin typeface="Arial" pitchFamily="-109" charset="0"/>
              </a:defRPr>
            </a:lvl8pPr>
            <a:lvl9pPr marL="1828800" algn="ctr" rtl="0" eaLnBrk="1" fontAlgn="base" hangingPunct="1">
              <a:spcBef>
                <a:spcPct val="0"/>
              </a:spcBef>
              <a:spcAft>
                <a:spcPct val="0"/>
              </a:spcAft>
              <a:defRPr sz="2800" b="1">
                <a:solidFill>
                  <a:schemeClr val="tx2"/>
                </a:solidFill>
                <a:latin typeface="Arial" pitchFamily="-109" charset="0"/>
              </a:defRPr>
            </a:lvl9pPr>
          </a:lstStyle>
          <a:p>
            <a:pPr algn="l"/>
            <a:r>
              <a:rPr lang="en-US" sz="1100" dirty="0" smtClean="0"/>
              <a:t> Histology  of the </a:t>
            </a:r>
            <a:r>
              <a:rPr lang="en-US" sz="1100" u="sng" dirty="0" err="1" smtClean="0"/>
              <a:t>infrapatellar</a:t>
            </a:r>
            <a:r>
              <a:rPr lang="en-US" sz="1100" u="sng" dirty="0" smtClean="0"/>
              <a:t> </a:t>
            </a:r>
            <a:r>
              <a:rPr lang="en-US" sz="1100" u="sng" dirty="0" err="1" smtClean="0"/>
              <a:t>plica</a:t>
            </a:r>
            <a:r>
              <a:rPr lang="en-US" sz="1100" u="sng" dirty="0" smtClean="0"/>
              <a:t> (</a:t>
            </a:r>
            <a:r>
              <a:rPr lang="en-US" sz="1100" dirty="0" smtClean="0"/>
              <a:t>IPP) </a:t>
            </a:r>
            <a:r>
              <a:rPr lang="en-US" sz="1100" u="sng" dirty="0" smtClean="0"/>
              <a:t>supports</a:t>
            </a:r>
            <a:r>
              <a:rPr lang="en-US" sz="1100" dirty="0" smtClean="0"/>
              <a:t> </a:t>
            </a:r>
            <a:r>
              <a:rPr lang="en-US" sz="1100" dirty="0" err="1" smtClean="0"/>
              <a:t>Wachtler’s</a:t>
            </a:r>
            <a:r>
              <a:rPr lang="en-US" sz="1100" dirty="0" smtClean="0"/>
              <a:t> verbal description: </a:t>
            </a:r>
          </a:p>
          <a:p>
            <a:pPr algn="l"/>
            <a:endParaRPr lang="en-US" sz="1100" dirty="0" smtClean="0"/>
          </a:p>
          <a:p>
            <a:pPr algn="l"/>
            <a:r>
              <a:rPr lang="en-US" sz="1000" b="0" dirty="0" smtClean="0">
                <a:solidFill>
                  <a:srgbClr val="FFFFFF"/>
                </a:solidFill>
                <a:latin typeface="Franklin Gothic Demi" pitchFamily="34" charset="0"/>
              </a:rPr>
              <a:t>Structure </a:t>
            </a:r>
            <a:r>
              <a:rPr lang="en-US" sz="1000" b="0" dirty="0">
                <a:solidFill>
                  <a:srgbClr val="FFFFFF"/>
                </a:solidFill>
                <a:latin typeface="Franklin Gothic Demi" pitchFamily="34" charset="0"/>
              </a:rPr>
              <a:t>is linked to function – </a:t>
            </a:r>
            <a:r>
              <a:rPr lang="en-US" sz="1000" b="0" dirty="0" smtClean="0">
                <a:solidFill>
                  <a:srgbClr val="FFFFFF"/>
                </a:solidFill>
                <a:latin typeface="Franklin Gothic Demi" pitchFamily="34" charset="0"/>
              </a:rPr>
              <a:t>IPP as seen in B is a dense connective tissue </a:t>
            </a:r>
            <a:r>
              <a:rPr lang="en-US" sz="1000" b="0" dirty="0">
                <a:solidFill>
                  <a:srgbClr val="FFFFFF"/>
                </a:solidFill>
                <a:latin typeface="Franklin Gothic Demi" pitchFamily="34" charset="0"/>
              </a:rPr>
              <a:t>structure  with specialized </a:t>
            </a:r>
            <a:r>
              <a:rPr lang="en-US" sz="1000" b="0" dirty="0" smtClean="0">
                <a:solidFill>
                  <a:srgbClr val="FFFFFF"/>
                </a:solidFill>
                <a:latin typeface="Franklin Gothic Demi" pitchFamily="34" charset="0"/>
              </a:rPr>
              <a:t>attachments (A, C, D).   Femoral </a:t>
            </a:r>
            <a:r>
              <a:rPr lang="en-US" sz="1000" b="0" dirty="0" err="1" smtClean="0">
                <a:solidFill>
                  <a:srgbClr val="FFFFFF"/>
                </a:solidFill>
                <a:latin typeface="Franklin Gothic Demi" pitchFamily="34" charset="0"/>
              </a:rPr>
              <a:t>ttachment</a:t>
            </a:r>
            <a:r>
              <a:rPr lang="en-US" sz="1000" b="0" dirty="0" smtClean="0">
                <a:solidFill>
                  <a:srgbClr val="FFFFFF"/>
                </a:solidFill>
                <a:latin typeface="Franklin Gothic Demi" pitchFamily="34" charset="0"/>
              </a:rPr>
              <a:t> at A is </a:t>
            </a:r>
            <a:r>
              <a:rPr lang="en-US" sz="1000" b="0" dirty="0">
                <a:solidFill>
                  <a:srgbClr val="FFFFFF"/>
                </a:solidFill>
                <a:latin typeface="Franklin Gothic Demi" pitchFamily="34" charset="0"/>
              </a:rPr>
              <a:t>ligament-like.  Attachment to fat pad </a:t>
            </a:r>
            <a:r>
              <a:rPr lang="en-US" sz="1000" b="0" dirty="0" smtClean="0">
                <a:solidFill>
                  <a:srgbClr val="FFFFFF"/>
                </a:solidFill>
                <a:latin typeface="Franklin Gothic Demi" pitchFamily="34" charset="0"/>
              </a:rPr>
              <a:t>at C and D </a:t>
            </a:r>
            <a:r>
              <a:rPr lang="en-US" sz="1000" b="0" dirty="0">
                <a:solidFill>
                  <a:srgbClr val="FFFFFF"/>
                </a:solidFill>
                <a:latin typeface="Franklin Gothic Demi" pitchFamily="34" charset="0"/>
              </a:rPr>
              <a:t>contains  tortuous neurovascular bundles implying the capability of </a:t>
            </a:r>
            <a:r>
              <a:rPr lang="en-US" sz="1000" b="0" dirty="0" smtClean="0">
                <a:solidFill>
                  <a:srgbClr val="FFFFFF"/>
                </a:solidFill>
                <a:latin typeface="Franklin Gothic Demi" pitchFamily="34" charset="0"/>
              </a:rPr>
              <a:t>stretch.   </a:t>
            </a:r>
            <a:r>
              <a:rPr lang="en-US" sz="1000" b="0" dirty="0">
                <a:solidFill>
                  <a:srgbClr val="FFFFFF"/>
                </a:solidFill>
                <a:latin typeface="Franklin Gothic Demi" pitchFamily="34" charset="0"/>
              </a:rPr>
              <a:t>The </a:t>
            </a:r>
            <a:r>
              <a:rPr lang="en-US" sz="1000" b="0" dirty="0" smtClean="0">
                <a:solidFill>
                  <a:srgbClr val="FFFFFF"/>
                </a:solidFill>
                <a:latin typeface="Franklin Gothic Demi" pitchFamily="34" charset="0"/>
              </a:rPr>
              <a:t>IPP arises from the alar folds and is connected to the extensor apparatus.  The IPP </a:t>
            </a:r>
            <a:r>
              <a:rPr lang="en-US" sz="1000" b="0" dirty="0">
                <a:solidFill>
                  <a:srgbClr val="FFFFFF"/>
                </a:solidFill>
                <a:latin typeface="Franklin Gothic Demi" pitchFamily="34" charset="0"/>
              </a:rPr>
              <a:t>is a true ligament</a:t>
            </a:r>
            <a:r>
              <a:rPr lang="en-US" sz="1000" b="0" dirty="0">
                <a:latin typeface="Franklin Gothic Demi" pitchFamily="34" charset="0"/>
              </a:rPr>
              <a:t>.</a:t>
            </a:r>
          </a:p>
        </p:txBody>
      </p:sp>
    </p:spTree>
    <p:extLst>
      <p:ext uri="{BB962C8B-B14F-4D97-AF65-F5344CB8AC3E}">
        <p14:creationId xmlns:p14="http://schemas.microsoft.com/office/powerpoint/2010/main" val="40009552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3412"/>
          </a:xfrm>
        </p:spPr>
        <p:txBody>
          <a:bodyPr/>
          <a:lstStyle/>
          <a:p>
            <a:r>
              <a:rPr lang="en-US" sz="1400" dirty="0" smtClean="0"/>
              <a:t>MATERIALS AND METHODS</a:t>
            </a:r>
            <a:endParaRPr lang="en-US" sz="1400" dirty="0"/>
          </a:p>
        </p:txBody>
      </p:sp>
      <p:sp>
        <p:nvSpPr>
          <p:cNvPr id="3" name="Content Placeholder 2"/>
          <p:cNvSpPr>
            <a:spLocks noGrp="1"/>
          </p:cNvSpPr>
          <p:nvPr>
            <p:ph idx="1"/>
          </p:nvPr>
        </p:nvSpPr>
        <p:spPr>
          <a:xfrm>
            <a:off x="457200" y="442258"/>
            <a:ext cx="8229600" cy="6415742"/>
          </a:xfrm>
        </p:spPr>
        <p:txBody>
          <a:bodyPr/>
          <a:lstStyle/>
          <a:p>
            <a:pPr marL="0" indent="0">
              <a:buNone/>
            </a:pPr>
            <a:r>
              <a:rPr lang="en-US" sz="1200" dirty="0" smtClean="0">
                <a:solidFill>
                  <a:srgbClr val="FFFF00"/>
                </a:solidFill>
              </a:rPr>
              <a:t>Cadaver </a:t>
            </a:r>
            <a:r>
              <a:rPr lang="en-US" sz="1200" dirty="0">
                <a:solidFill>
                  <a:srgbClr val="FFFF00"/>
                </a:solidFill>
              </a:rPr>
              <a:t>studies</a:t>
            </a:r>
            <a:r>
              <a:rPr lang="en-US" sz="1200" dirty="0" smtClean="0">
                <a:solidFill>
                  <a:srgbClr val="FFFF00"/>
                </a:solidFill>
              </a:rPr>
              <a:t>:  </a:t>
            </a:r>
            <a:r>
              <a:rPr lang="en-US" sz="1200" dirty="0">
                <a:solidFill>
                  <a:schemeClr val="tx1"/>
                </a:solidFill>
              </a:rPr>
              <a:t>In 2 </a:t>
            </a:r>
            <a:r>
              <a:rPr lang="en-US" sz="1200" dirty="0" smtClean="0">
                <a:solidFill>
                  <a:schemeClr val="tx1"/>
                </a:solidFill>
              </a:rPr>
              <a:t>fresh frozen </a:t>
            </a:r>
            <a:r>
              <a:rPr lang="en-US" sz="1200" dirty="0">
                <a:solidFill>
                  <a:schemeClr val="tx1"/>
                </a:solidFill>
              </a:rPr>
              <a:t>cadaver knees arthroscopy was performed to verify normal anatomy and the </a:t>
            </a:r>
            <a:r>
              <a:rPr lang="en-US" sz="1200" dirty="0" smtClean="0">
                <a:solidFill>
                  <a:schemeClr val="tx1"/>
                </a:solidFill>
              </a:rPr>
              <a:t>presence of </a:t>
            </a:r>
            <a:r>
              <a:rPr lang="en-US" sz="1200" dirty="0">
                <a:solidFill>
                  <a:schemeClr val="tx1"/>
                </a:solidFill>
              </a:rPr>
              <a:t>an IPP. Direct arthroscopic visualization was used to control implantation of contrast material in the FP and IPP</a:t>
            </a:r>
            <a:r>
              <a:rPr lang="en-US" sz="1200" dirty="0" smtClean="0">
                <a:solidFill>
                  <a:schemeClr val="tx1"/>
                </a:solidFill>
              </a:rPr>
              <a:t>. Saline source was positioned 2 </a:t>
            </a:r>
            <a:r>
              <a:rPr lang="en-US" sz="1200" dirty="0" err="1" smtClean="0">
                <a:solidFill>
                  <a:schemeClr val="tx1"/>
                </a:solidFill>
              </a:rPr>
              <a:t>ft</a:t>
            </a:r>
            <a:r>
              <a:rPr lang="en-US" sz="1200" dirty="0" smtClean="0">
                <a:solidFill>
                  <a:schemeClr val="tx1"/>
                </a:solidFill>
              </a:rPr>
              <a:t> above the knee imparting a pressure of 74 mm Hg to the articular space.  Manual traction through 5-0 </a:t>
            </a:r>
            <a:r>
              <a:rPr lang="en-US" sz="1200" dirty="0" err="1" smtClean="0">
                <a:solidFill>
                  <a:schemeClr val="tx1"/>
                </a:solidFill>
              </a:rPr>
              <a:t>Ethibond</a:t>
            </a:r>
            <a:r>
              <a:rPr lang="en-US" sz="1200" dirty="0" smtClean="0">
                <a:solidFill>
                  <a:schemeClr val="tx1"/>
                </a:solidFill>
              </a:rPr>
              <a:t> sutures in the quadriceps muscle group mimicked motion, recorded </a:t>
            </a:r>
            <a:r>
              <a:rPr lang="en-US" sz="1200" dirty="0">
                <a:solidFill>
                  <a:schemeClr val="tx1"/>
                </a:solidFill>
              </a:rPr>
              <a:t>through lateral fluoroscopy. The femoral attachment of the </a:t>
            </a:r>
            <a:r>
              <a:rPr lang="en-US" sz="1200" dirty="0" smtClean="0">
                <a:solidFill>
                  <a:schemeClr val="tx1"/>
                </a:solidFill>
              </a:rPr>
              <a:t>IPP was </a:t>
            </a:r>
            <a:r>
              <a:rPr lang="en-US" sz="1200" dirty="0">
                <a:solidFill>
                  <a:schemeClr val="tx1"/>
                </a:solidFill>
              </a:rPr>
              <a:t>then released and knee motion repeated and recorded</a:t>
            </a:r>
            <a:r>
              <a:rPr lang="en-US" sz="1200" dirty="0" smtClean="0">
                <a:solidFill>
                  <a:schemeClr val="tx1"/>
                </a:solidFill>
              </a:rPr>
              <a:t>.</a:t>
            </a:r>
          </a:p>
          <a:p>
            <a:pPr marL="0" indent="0">
              <a:buNone/>
            </a:pPr>
            <a:endParaRPr lang="en-US" sz="1200" dirty="0">
              <a:solidFill>
                <a:schemeClr val="tx1"/>
              </a:solidFill>
            </a:endParaRPr>
          </a:p>
          <a:p>
            <a:pPr marL="0" indent="0">
              <a:buNone/>
            </a:pPr>
            <a:r>
              <a:rPr lang="en-US" sz="1200" dirty="0">
                <a:solidFill>
                  <a:srgbClr val="FFFF00"/>
                </a:solidFill>
              </a:rPr>
              <a:t>In-Vivo Study</a:t>
            </a:r>
            <a:r>
              <a:rPr lang="en-US" sz="1200" dirty="0" smtClean="0">
                <a:solidFill>
                  <a:srgbClr val="FFFF00"/>
                </a:solidFill>
              </a:rPr>
              <a:t>:  </a:t>
            </a:r>
            <a:r>
              <a:rPr lang="en-US" sz="1200" dirty="0">
                <a:solidFill>
                  <a:schemeClr val="tx1"/>
                </a:solidFill>
              </a:rPr>
              <a:t>In an IRB approved study of 12 volunteers undergoing planned knee arthroscopy under local anesthesia</a:t>
            </a:r>
            <a:r>
              <a:rPr lang="en-US" sz="1200" dirty="0" smtClean="0">
                <a:solidFill>
                  <a:schemeClr val="tx1"/>
                </a:solidFill>
              </a:rPr>
              <a:t>, contrast </a:t>
            </a:r>
            <a:r>
              <a:rPr lang="en-US" sz="1200" dirty="0">
                <a:solidFill>
                  <a:schemeClr val="tx1"/>
                </a:solidFill>
              </a:rPr>
              <a:t>was placed in the FP and IPP under lateral fluoroscopic control. Passive, then active motion then a quads-</a:t>
            </a:r>
            <a:r>
              <a:rPr lang="en-US" sz="1200" dirty="0" smtClean="0">
                <a:solidFill>
                  <a:schemeClr val="tx1"/>
                </a:solidFill>
              </a:rPr>
              <a:t>set </a:t>
            </a:r>
            <a:r>
              <a:rPr lang="en-US" sz="1200" dirty="0" err="1" smtClean="0">
                <a:solidFill>
                  <a:schemeClr val="tx1"/>
                </a:solidFill>
              </a:rPr>
              <a:t>manoeuvre</a:t>
            </a:r>
            <a:r>
              <a:rPr lang="en-US" sz="1200" dirty="0" smtClean="0">
                <a:solidFill>
                  <a:schemeClr val="tx1"/>
                </a:solidFill>
              </a:rPr>
              <a:t> </a:t>
            </a:r>
            <a:r>
              <a:rPr lang="en-US" sz="1200" dirty="0">
                <a:solidFill>
                  <a:schemeClr val="tx1"/>
                </a:solidFill>
              </a:rPr>
              <a:t>was performed. The IPP was resected and knee motion again </a:t>
            </a:r>
            <a:r>
              <a:rPr lang="en-US" sz="1200" dirty="0" smtClean="0">
                <a:solidFill>
                  <a:schemeClr val="tx1"/>
                </a:solidFill>
              </a:rPr>
              <a:t>recorded.</a:t>
            </a:r>
          </a:p>
          <a:p>
            <a:pPr marL="0" indent="0">
              <a:buNone/>
            </a:pPr>
            <a:endParaRPr lang="en-US" sz="1400" b="1" dirty="0">
              <a:solidFill>
                <a:srgbClr val="FFFF00"/>
              </a:solidFill>
            </a:endParaRPr>
          </a:p>
          <a:p>
            <a:pPr marL="0" indent="0">
              <a:buNone/>
            </a:pPr>
            <a:endParaRPr lang="en-US" sz="1400" b="1" dirty="0" smtClean="0">
              <a:solidFill>
                <a:srgbClr val="FFFF00"/>
              </a:solidFill>
            </a:endParaRPr>
          </a:p>
          <a:p>
            <a:pPr marL="0" indent="0">
              <a:buNone/>
            </a:pPr>
            <a:r>
              <a:rPr lang="en-US" sz="1200" dirty="0">
                <a:solidFill>
                  <a:srgbClr val="FFFF00"/>
                </a:solidFill>
              </a:rPr>
              <a:t>Cadaver studies</a:t>
            </a:r>
            <a:r>
              <a:rPr lang="en-US" sz="1200" dirty="0" smtClean="0">
                <a:solidFill>
                  <a:srgbClr val="FFFF00"/>
                </a:solidFill>
              </a:rPr>
              <a:t>:  </a:t>
            </a:r>
            <a:r>
              <a:rPr lang="en-US" sz="1200" dirty="0" smtClean="0">
                <a:solidFill>
                  <a:schemeClr val="tx1"/>
                </a:solidFill>
              </a:rPr>
              <a:t>Videos </a:t>
            </a:r>
            <a:r>
              <a:rPr lang="en-US" sz="1200" dirty="0">
                <a:solidFill>
                  <a:schemeClr val="tx1"/>
                </a:solidFill>
              </a:rPr>
              <a:t>from the cadaver </a:t>
            </a:r>
            <a:r>
              <a:rPr lang="en-US" sz="1200" dirty="0" smtClean="0">
                <a:solidFill>
                  <a:schemeClr val="tx1"/>
                </a:solidFill>
              </a:rPr>
              <a:t>studies (see first video, next slide) </a:t>
            </a:r>
            <a:r>
              <a:rPr lang="en-US" sz="1200" dirty="0">
                <a:solidFill>
                  <a:schemeClr val="tx1"/>
                </a:solidFill>
              </a:rPr>
              <a:t>demonstrated that the IPP elongated with FP distortion as the </a:t>
            </a:r>
            <a:r>
              <a:rPr lang="en-US" sz="1200" dirty="0" smtClean="0">
                <a:solidFill>
                  <a:schemeClr val="tx1"/>
                </a:solidFill>
              </a:rPr>
              <a:t>knee approached </a:t>
            </a:r>
            <a:r>
              <a:rPr lang="en-US" sz="1200" dirty="0">
                <a:solidFill>
                  <a:schemeClr val="tx1"/>
                </a:solidFill>
              </a:rPr>
              <a:t>full extension and flexion, and that the IPP was lax through mid arc. Release of the IPP at the </a:t>
            </a:r>
            <a:r>
              <a:rPr lang="en-US" sz="1200" dirty="0" smtClean="0">
                <a:solidFill>
                  <a:schemeClr val="tx1"/>
                </a:solidFill>
              </a:rPr>
              <a:t>femur eliminated </a:t>
            </a:r>
            <a:r>
              <a:rPr lang="en-US" sz="1200" dirty="0">
                <a:solidFill>
                  <a:schemeClr val="tx1"/>
                </a:solidFill>
              </a:rPr>
              <a:t>almost all of the distortion through the full </a:t>
            </a:r>
            <a:r>
              <a:rPr lang="en-US" sz="1200" dirty="0" smtClean="0">
                <a:solidFill>
                  <a:schemeClr val="tx1"/>
                </a:solidFill>
              </a:rPr>
              <a:t>arc </a:t>
            </a:r>
            <a:r>
              <a:rPr lang="en-US" sz="1200" u="sng" dirty="0" smtClean="0">
                <a:solidFill>
                  <a:schemeClr val="tx1"/>
                </a:solidFill>
              </a:rPr>
              <a:t>of motion</a:t>
            </a:r>
            <a:r>
              <a:rPr lang="en-US" sz="1200" dirty="0" smtClean="0">
                <a:solidFill>
                  <a:schemeClr val="tx1"/>
                </a:solidFill>
              </a:rPr>
              <a:t>.</a:t>
            </a:r>
            <a:endParaRPr lang="en-US" sz="1200" dirty="0">
              <a:solidFill>
                <a:schemeClr val="tx1"/>
              </a:solidFill>
            </a:endParaRPr>
          </a:p>
          <a:p>
            <a:pPr marL="0" indent="0">
              <a:buNone/>
            </a:pPr>
            <a:r>
              <a:rPr lang="en-US" sz="1200" dirty="0">
                <a:solidFill>
                  <a:srgbClr val="FFFF00"/>
                </a:solidFill>
              </a:rPr>
              <a:t>In-Vivo Study: </a:t>
            </a:r>
            <a:r>
              <a:rPr lang="en-US" sz="1200" dirty="0" smtClean="0">
                <a:solidFill>
                  <a:srgbClr val="FFFF00"/>
                </a:solidFill>
              </a:rPr>
              <a:t> </a:t>
            </a:r>
            <a:r>
              <a:rPr lang="en-US" sz="1200" dirty="0" smtClean="0">
                <a:solidFill>
                  <a:schemeClr val="tx1"/>
                </a:solidFill>
              </a:rPr>
              <a:t>Successful visualization of the IPP </a:t>
            </a:r>
            <a:r>
              <a:rPr lang="en-US" sz="1200" dirty="0">
                <a:solidFill>
                  <a:schemeClr val="tx1"/>
                </a:solidFill>
              </a:rPr>
              <a:t>was achieved in only 4 patients in the In-Vivo </a:t>
            </a:r>
            <a:r>
              <a:rPr lang="en-US" sz="1200" dirty="0" smtClean="0">
                <a:solidFill>
                  <a:schemeClr val="tx1"/>
                </a:solidFill>
              </a:rPr>
              <a:t>Study (see second video slide to follow). </a:t>
            </a:r>
            <a:r>
              <a:rPr lang="en-US" sz="1200" dirty="0">
                <a:solidFill>
                  <a:schemeClr val="tx1"/>
                </a:solidFill>
              </a:rPr>
              <a:t>However, </a:t>
            </a:r>
            <a:r>
              <a:rPr lang="en-US" sz="1200" dirty="0" smtClean="0">
                <a:solidFill>
                  <a:schemeClr val="tx1"/>
                </a:solidFill>
              </a:rPr>
              <a:t>in all cases, the </a:t>
            </a:r>
            <a:r>
              <a:rPr lang="en-US" sz="1200" dirty="0">
                <a:solidFill>
                  <a:schemeClr val="tx1"/>
                </a:solidFill>
              </a:rPr>
              <a:t>videos replicated the </a:t>
            </a:r>
            <a:r>
              <a:rPr lang="en-US" sz="1200" dirty="0" smtClean="0">
                <a:solidFill>
                  <a:schemeClr val="tx1"/>
                </a:solidFill>
              </a:rPr>
              <a:t>cadaveric observations</a:t>
            </a:r>
            <a:r>
              <a:rPr lang="en-US" sz="1200" dirty="0">
                <a:solidFill>
                  <a:schemeClr val="tx1"/>
                </a:solidFill>
              </a:rPr>
              <a:t> </a:t>
            </a:r>
            <a:r>
              <a:rPr lang="en-US" sz="1200" dirty="0" smtClean="0">
                <a:solidFill>
                  <a:schemeClr val="tx1"/>
                </a:solidFill>
              </a:rPr>
              <a:t>for </a:t>
            </a:r>
            <a:r>
              <a:rPr lang="en-US" sz="1200" dirty="0">
                <a:solidFill>
                  <a:schemeClr val="tx1"/>
                </a:solidFill>
              </a:rPr>
              <a:t>passive and, for the first time in living patients, active motion. The quads set </a:t>
            </a:r>
            <a:r>
              <a:rPr lang="en-US" sz="1200" dirty="0" err="1">
                <a:solidFill>
                  <a:schemeClr val="tx1"/>
                </a:solidFill>
              </a:rPr>
              <a:t>manoeuvre</a:t>
            </a:r>
            <a:r>
              <a:rPr lang="en-US" sz="1200" dirty="0">
                <a:solidFill>
                  <a:schemeClr val="tx1"/>
                </a:solidFill>
              </a:rPr>
              <a:t> caused further distortion </a:t>
            </a:r>
            <a:r>
              <a:rPr lang="en-US" sz="1200" dirty="0" smtClean="0">
                <a:solidFill>
                  <a:schemeClr val="tx1"/>
                </a:solidFill>
              </a:rPr>
              <a:t>of the </a:t>
            </a:r>
            <a:r>
              <a:rPr lang="en-US" sz="1200" dirty="0">
                <a:solidFill>
                  <a:schemeClr val="tx1"/>
                </a:solidFill>
              </a:rPr>
              <a:t>FP with the patella moving one cm proximally. Release of the IPP eliminated FP distortion</a:t>
            </a:r>
            <a:r>
              <a:rPr lang="en-US" sz="1200" dirty="0" smtClean="0">
                <a:solidFill>
                  <a:schemeClr val="tx1"/>
                </a:solidFill>
              </a:rPr>
              <a:t>.</a:t>
            </a:r>
          </a:p>
          <a:p>
            <a:pPr marL="0" indent="0">
              <a:buNone/>
            </a:pPr>
            <a:endParaRPr lang="en-US" sz="1400" dirty="0" smtClean="0">
              <a:solidFill>
                <a:schemeClr val="tx1"/>
              </a:solidFill>
            </a:endParaRPr>
          </a:p>
          <a:p>
            <a:pPr marL="0" indent="0" algn="ctr">
              <a:buNone/>
            </a:pPr>
            <a:r>
              <a:rPr lang="en-US" sz="1400" b="1" u="sng" dirty="0" smtClean="0">
                <a:solidFill>
                  <a:srgbClr val="FFFF00"/>
                </a:solidFill>
              </a:rPr>
              <a:t>SUMMARY AND </a:t>
            </a:r>
            <a:r>
              <a:rPr lang="en-US" sz="1400" b="1" dirty="0" smtClean="0">
                <a:solidFill>
                  <a:srgbClr val="FFFF00"/>
                </a:solidFill>
              </a:rPr>
              <a:t>CONCLUSION</a:t>
            </a:r>
          </a:p>
          <a:p>
            <a:pPr marL="0" indent="0">
              <a:buNone/>
            </a:pPr>
            <a:endParaRPr lang="en-US" sz="1200" dirty="0" smtClean="0">
              <a:solidFill>
                <a:schemeClr val="tx1"/>
              </a:solidFill>
            </a:endParaRPr>
          </a:p>
          <a:p>
            <a:pPr marL="0" indent="0">
              <a:buNone/>
            </a:pPr>
            <a:r>
              <a:rPr lang="en-US" sz="1200" dirty="0" smtClean="0">
                <a:solidFill>
                  <a:schemeClr val="tx1"/>
                </a:solidFill>
              </a:rPr>
              <a:t>Knee </a:t>
            </a:r>
            <a:r>
              <a:rPr lang="en-US" sz="1200" dirty="0">
                <a:solidFill>
                  <a:schemeClr val="tx1"/>
                </a:solidFill>
              </a:rPr>
              <a:t>motion was </a:t>
            </a:r>
            <a:r>
              <a:rPr lang="en-US" sz="1200" dirty="0" smtClean="0">
                <a:solidFill>
                  <a:schemeClr val="tx1"/>
                </a:solidFill>
              </a:rPr>
              <a:t>recorded </a:t>
            </a:r>
            <a:r>
              <a:rPr lang="en-US" sz="1200" dirty="0">
                <a:solidFill>
                  <a:schemeClr val="tx1"/>
                </a:solidFill>
              </a:rPr>
              <a:t>by lateral fluoroscopy in 2 cadaver, and 4 in-vivo knees. The videos </a:t>
            </a:r>
            <a:r>
              <a:rPr lang="en-US" sz="1200" dirty="0" smtClean="0">
                <a:solidFill>
                  <a:schemeClr val="tx1"/>
                </a:solidFill>
              </a:rPr>
              <a:t>showed in </a:t>
            </a:r>
            <a:r>
              <a:rPr lang="en-US" sz="1200" dirty="0">
                <a:solidFill>
                  <a:schemeClr val="tx1"/>
                </a:solidFill>
              </a:rPr>
              <a:t>all instances stretch and deformation of </a:t>
            </a:r>
            <a:r>
              <a:rPr lang="en-US" sz="1200" dirty="0" smtClean="0">
                <a:solidFill>
                  <a:schemeClr val="tx1"/>
                </a:solidFill>
              </a:rPr>
              <a:t>the central body and region of the </a:t>
            </a:r>
            <a:r>
              <a:rPr lang="en-US" sz="1200" dirty="0">
                <a:solidFill>
                  <a:schemeClr val="tx1"/>
                </a:solidFill>
              </a:rPr>
              <a:t>FP and IPP as the knees approached full extension and flexion. </a:t>
            </a:r>
            <a:r>
              <a:rPr lang="en-US" sz="1200" dirty="0" smtClean="0">
                <a:solidFill>
                  <a:schemeClr val="tx1"/>
                </a:solidFill>
              </a:rPr>
              <a:t>This </a:t>
            </a:r>
            <a:r>
              <a:rPr lang="en-US" sz="1200" dirty="0">
                <a:solidFill>
                  <a:schemeClr val="tx1"/>
                </a:solidFill>
              </a:rPr>
              <a:t>non-isometric mechanical behaviour of the IPP shows </a:t>
            </a:r>
            <a:r>
              <a:rPr lang="en-US" sz="1200" dirty="0" smtClean="0">
                <a:solidFill>
                  <a:schemeClr val="tx1"/>
                </a:solidFill>
              </a:rPr>
              <a:t>that, </a:t>
            </a:r>
            <a:r>
              <a:rPr lang="en-US" sz="1200" dirty="0">
                <a:solidFill>
                  <a:schemeClr val="tx1"/>
                </a:solidFill>
              </a:rPr>
              <a:t>by virtue of is central </a:t>
            </a:r>
            <a:r>
              <a:rPr lang="en-US" sz="1200" dirty="0" smtClean="0">
                <a:solidFill>
                  <a:schemeClr val="tx1"/>
                </a:solidFill>
              </a:rPr>
              <a:t>attachment, </a:t>
            </a:r>
            <a:r>
              <a:rPr lang="en-US" sz="1200" dirty="0">
                <a:solidFill>
                  <a:schemeClr val="tx1"/>
                </a:solidFill>
              </a:rPr>
              <a:t>it holds the </a:t>
            </a:r>
            <a:r>
              <a:rPr lang="en-US" sz="1200" dirty="0" smtClean="0">
                <a:solidFill>
                  <a:schemeClr val="tx1"/>
                </a:solidFill>
              </a:rPr>
              <a:t>FP captive </a:t>
            </a:r>
            <a:r>
              <a:rPr lang="en-US" sz="1200" dirty="0">
                <a:solidFill>
                  <a:schemeClr val="tx1"/>
                </a:solidFill>
              </a:rPr>
              <a:t>against the femur. Release of the IPP eliminates </a:t>
            </a:r>
            <a:r>
              <a:rPr lang="en-US" sz="1200" dirty="0" smtClean="0">
                <a:solidFill>
                  <a:schemeClr val="tx1"/>
                </a:solidFill>
              </a:rPr>
              <a:t>this </a:t>
            </a:r>
            <a:r>
              <a:rPr lang="en-US" sz="1200" dirty="0">
                <a:solidFill>
                  <a:schemeClr val="tx1"/>
                </a:solidFill>
              </a:rPr>
              <a:t>mechanical effect of the IPP on the FP. Pain relief can </a:t>
            </a:r>
            <a:r>
              <a:rPr lang="en-US" sz="1200" dirty="0" smtClean="0">
                <a:solidFill>
                  <a:schemeClr val="tx1"/>
                </a:solidFill>
              </a:rPr>
              <a:t>be through </a:t>
            </a:r>
            <a:r>
              <a:rPr lang="en-US" sz="1200" dirty="0">
                <a:solidFill>
                  <a:schemeClr val="tx1"/>
                </a:solidFill>
              </a:rPr>
              <a:t>denervation, or through release of the innervated central body of the FP.</a:t>
            </a:r>
          </a:p>
        </p:txBody>
      </p:sp>
      <p:sp>
        <p:nvSpPr>
          <p:cNvPr id="4" name="Title 1"/>
          <p:cNvSpPr txBox="1">
            <a:spLocks/>
          </p:cNvSpPr>
          <p:nvPr/>
        </p:nvSpPr>
        <p:spPr bwMode="auto">
          <a:xfrm>
            <a:off x="538018" y="2250277"/>
            <a:ext cx="8229600" cy="403412"/>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rgbClr val="FFFF00"/>
                </a:solidFill>
                <a:latin typeface="+mj-lt"/>
                <a:ea typeface="ＭＳ Ｐゴシック" pitchFamily="-109" charset="-128"/>
                <a:cs typeface="ＭＳ Ｐゴシック" pitchFamily="-109" charset="-128"/>
              </a:defRPr>
            </a:lvl1pPr>
            <a:lvl2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2pPr>
            <a:lvl3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3pPr>
            <a:lvl4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4pPr>
            <a:lvl5pPr algn="ctr" rtl="0" eaLnBrk="1" fontAlgn="base" hangingPunct="1">
              <a:spcBef>
                <a:spcPct val="0"/>
              </a:spcBef>
              <a:spcAft>
                <a:spcPct val="0"/>
              </a:spcAft>
              <a:defRPr sz="2800" b="1">
                <a:solidFill>
                  <a:schemeClr val="tx2"/>
                </a:solidFill>
                <a:latin typeface="Arial" pitchFamily="-109" charset="0"/>
                <a:ea typeface="ＭＳ Ｐゴシック" pitchFamily="-109" charset="-128"/>
                <a:cs typeface="ＭＳ Ｐゴシック" pitchFamily="-109" charset="-128"/>
              </a:defRPr>
            </a:lvl5pPr>
            <a:lvl6pPr marL="457200" algn="ctr" rtl="0" eaLnBrk="1" fontAlgn="base" hangingPunct="1">
              <a:spcBef>
                <a:spcPct val="0"/>
              </a:spcBef>
              <a:spcAft>
                <a:spcPct val="0"/>
              </a:spcAft>
              <a:defRPr sz="2800" b="1">
                <a:solidFill>
                  <a:schemeClr val="tx2"/>
                </a:solidFill>
                <a:latin typeface="Arial" pitchFamily="-109" charset="0"/>
              </a:defRPr>
            </a:lvl6pPr>
            <a:lvl7pPr marL="914400" algn="ctr" rtl="0" eaLnBrk="1" fontAlgn="base" hangingPunct="1">
              <a:spcBef>
                <a:spcPct val="0"/>
              </a:spcBef>
              <a:spcAft>
                <a:spcPct val="0"/>
              </a:spcAft>
              <a:defRPr sz="2800" b="1">
                <a:solidFill>
                  <a:schemeClr val="tx2"/>
                </a:solidFill>
                <a:latin typeface="Arial" pitchFamily="-109" charset="0"/>
              </a:defRPr>
            </a:lvl7pPr>
            <a:lvl8pPr marL="1371600" algn="ctr" rtl="0" eaLnBrk="1" fontAlgn="base" hangingPunct="1">
              <a:spcBef>
                <a:spcPct val="0"/>
              </a:spcBef>
              <a:spcAft>
                <a:spcPct val="0"/>
              </a:spcAft>
              <a:defRPr sz="2800" b="1">
                <a:solidFill>
                  <a:schemeClr val="tx2"/>
                </a:solidFill>
                <a:latin typeface="Arial" pitchFamily="-109" charset="0"/>
              </a:defRPr>
            </a:lvl8pPr>
            <a:lvl9pPr marL="1828800" algn="ctr" rtl="0" eaLnBrk="1" fontAlgn="base" hangingPunct="1">
              <a:spcBef>
                <a:spcPct val="0"/>
              </a:spcBef>
              <a:spcAft>
                <a:spcPct val="0"/>
              </a:spcAft>
              <a:defRPr sz="2800" b="1">
                <a:solidFill>
                  <a:schemeClr val="tx2"/>
                </a:solidFill>
                <a:latin typeface="Arial" pitchFamily="-109" charset="0"/>
              </a:defRPr>
            </a:lvl9pPr>
          </a:lstStyle>
          <a:p>
            <a:r>
              <a:rPr lang="en-US" sz="1400" dirty="0" smtClean="0"/>
              <a:t>RESULTS</a:t>
            </a:r>
            <a:endParaRPr lang="en-US" sz="1400" dirty="0"/>
          </a:p>
        </p:txBody>
      </p:sp>
    </p:spTree>
    <p:extLst>
      <p:ext uri="{BB962C8B-B14F-4D97-AF65-F5344CB8AC3E}">
        <p14:creationId xmlns:p14="http://schemas.microsoft.com/office/powerpoint/2010/main" val="20486691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33920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6825171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 texture theme">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texture theme.thmx</Template>
  <TotalTime>13451</TotalTime>
  <Words>2974</Words>
  <Application>Microsoft Macintosh PowerPoint</Application>
  <PresentationFormat>On-screen Show (4:3)</PresentationFormat>
  <Paragraphs>151</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Blue texture theme</vt:lpstr>
      <vt:lpstr>The Link between the Structure and Function of the Infrapatellar Plica  and Anterior Knee Pain</vt:lpstr>
      <vt:lpstr>INTRODUCTION</vt:lpstr>
      <vt:lpstr>INTRODUCTION</vt:lpstr>
      <vt:lpstr>PowerPoint Presentation</vt:lpstr>
      <vt:lpstr>INTRODUCTION</vt:lpstr>
      <vt:lpstr>MATERIALS AND METHODS </vt:lpstr>
      <vt:lpstr>MATERIALS AND METHODS</vt:lpstr>
      <vt:lpstr>PowerPoint Presentation</vt:lpstr>
      <vt:lpstr>PowerPoint Presentation</vt:lpstr>
      <vt:lpstr>TAKE HOME POINTS</vt:lpstr>
    </vt:vector>
  </TitlesOfParts>
  <Manager/>
  <Company>COA Basic Science Course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 between the Structure and Function of the Infrapatellar Plica  and Anterior Knee Pain</dc:title>
  <dc:subject/>
  <dc:creator>Thomas  Smallman</dc:creator>
  <cp:keywords/>
  <dc:description/>
  <cp:lastModifiedBy>Thomas  Smallman</cp:lastModifiedBy>
  <cp:revision>123</cp:revision>
  <dcterms:created xsi:type="dcterms:W3CDTF">2012-05-01T16:29:53Z</dcterms:created>
  <dcterms:modified xsi:type="dcterms:W3CDTF">2012-05-02T23:50:01Z</dcterms:modified>
  <cp:category/>
</cp:coreProperties>
</file>